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76" r:id="rId4"/>
    <p:sldId id="284" r:id="rId5"/>
    <p:sldId id="260" r:id="rId6"/>
    <p:sldId id="261" r:id="rId7"/>
    <p:sldId id="285" r:id="rId8"/>
    <p:sldId id="286" r:id="rId9"/>
    <p:sldId id="264" r:id="rId10"/>
    <p:sldId id="263" r:id="rId11"/>
    <p:sldId id="271" r:id="rId12"/>
    <p:sldId id="277" r:id="rId13"/>
    <p:sldId id="287" r:id="rId14"/>
    <p:sldId id="290" r:id="rId15"/>
    <p:sldId id="288" r:id="rId16"/>
    <p:sldId id="262" r:id="rId17"/>
    <p:sldId id="278" r:id="rId18"/>
    <p:sldId id="270" r:id="rId19"/>
    <p:sldId id="272" r:id="rId20"/>
    <p:sldId id="273" r:id="rId21"/>
    <p:sldId id="294" r:id="rId22"/>
    <p:sldId id="295" r:id="rId23"/>
    <p:sldId id="274" r:id="rId24"/>
    <p:sldId id="291" r:id="rId25"/>
    <p:sldId id="265" r:id="rId26"/>
    <p:sldId id="280" r:id="rId27"/>
    <p:sldId id="281" r:id="rId28"/>
    <p:sldId id="282" r:id="rId29"/>
    <p:sldId id="283" r:id="rId30"/>
    <p:sldId id="292" r:id="rId31"/>
    <p:sldId id="266" r:id="rId3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52FF98-FD02-4EB3-AFF1-9477AC81EC63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1D3BB83-1F28-4F95-82DF-DD418DF7A9D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66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840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46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797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128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845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688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680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550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799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734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98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877A8-9441-4529-B31D-1CB34CA5D790}" type="datetimeFigureOut">
              <a:rPr lang="fa-IR" smtClean="0"/>
              <a:t>15/05/1438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B0BC-292E-4183-9A56-DF53CEDFF2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54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3476" y="1646811"/>
            <a:ext cx="6706720" cy="46782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80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انتظار</a:t>
            </a:r>
            <a:r>
              <a:rPr lang="fa-IR" sz="138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 </a:t>
            </a:r>
          </a:p>
          <a:p>
            <a:pPr algn="ctr"/>
            <a:r>
              <a:rPr lang="fa-IR" sz="80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و </a:t>
            </a:r>
          </a:p>
          <a:p>
            <a:pPr algn="ctr"/>
            <a:r>
              <a:rPr lang="fa-IR" sz="80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وظایف منتظران</a:t>
            </a:r>
            <a:endParaRPr lang="fa-IR" sz="8000" dirty="0">
              <a:solidFill>
                <a:srgbClr val="FFFF0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29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evel 4"/>
          <p:cNvSpPr/>
          <p:nvPr/>
        </p:nvSpPr>
        <p:spPr>
          <a:xfrm>
            <a:off x="2863403" y="283335"/>
            <a:ext cx="6465194" cy="1545465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800" dirty="0" smtClean="0">
                <a:solidFill>
                  <a:srgbClr val="FF0000"/>
                </a:solidFill>
                <a:latin typeface="Naght" pitchFamily="2" charset="2"/>
                <a:cs typeface="B Titr" panose="00000700000000000000" pitchFamily="2" charset="-78"/>
              </a:rPr>
              <a:t>اهمیت انتظار در عصر غیبت</a:t>
            </a:r>
            <a:endParaRPr lang="fa-IR" sz="4800" dirty="0">
              <a:solidFill>
                <a:srgbClr val="FF0000"/>
              </a:solidFill>
              <a:latin typeface="Naght" pitchFamily="2" charset="2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194" y="2850882"/>
            <a:ext cx="11554605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solidFill>
                  <a:srgbClr val="C00000"/>
                </a:solidFill>
                <a:latin typeface="IRJadid" panose="02000503000000020002" pitchFamily="2" charset="-78"/>
                <a:cs typeface="B Titr" panose="00000700000000000000" pitchFamily="2" charset="-78"/>
              </a:rPr>
              <a:t>حضرت آیت الله جوادی آملی می فرمایند: </a:t>
            </a:r>
          </a:p>
          <a:p>
            <a:pPr algn="ctr"/>
            <a:endParaRPr lang="fa-IR" sz="4000" dirty="0" smtClean="0">
              <a:latin typeface="IRJadid" panose="02000503000000020002" pitchFamily="2" charset="-78"/>
              <a:cs typeface="B Titr" panose="00000700000000000000" pitchFamily="2" charset="-78"/>
            </a:endParaRPr>
          </a:p>
          <a:p>
            <a:pPr algn="ctr"/>
            <a:r>
              <a:rPr lang="fa-IR" sz="4000" dirty="0" smtClean="0">
                <a:latin typeface="IRJadid" panose="02000503000000020002" pitchFamily="2" charset="-78"/>
                <a:cs typeface="B Titr" panose="00000700000000000000" pitchFamily="2" charset="-78"/>
              </a:rPr>
              <a:t>انسان در عصر غیبت یا </a:t>
            </a:r>
            <a:r>
              <a:rPr lang="fa-IR" sz="4000" dirty="0" smtClean="0">
                <a:solidFill>
                  <a:srgbClr val="FFFF00"/>
                </a:solidFill>
                <a:latin typeface="IRJadid" panose="02000503000000020002" pitchFamily="2" charset="-78"/>
                <a:cs typeface="B Titr" panose="00000700000000000000" pitchFamily="2" charset="-78"/>
              </a:rPr>
              <a:t>منتظر</a:t>
            </a:r>
            <a:r>
              <a:rPr lang="fa-IR" sz="4000" dirty="0" smtClean="0">
                <a:latin typeface="IRJadid" panose="02000503000000020002" pitchFamily="2" charset="-78"/>
                <a:cs typeface="B Titr" panose="00000700000000000000" pitchFamily="2" charset="-78"/>
              </a:rPr>
              <a:t> است یا </a:t>
            </a:r>
            <a:r>
              <a:rPr lang="fa-IR" sz="4000" dirty="0" smtClean="0">
                <a:solidFill>
                  <a:srgbClr val="FFFF00"/>
                </a:solidFill>
                <a:latin typeface="IRJadid" panose="02000503000000020002" pitchFamily="2" charset="-78"/>
                <a:cs typeface="B Titr" panose="00000700000000000000" pitchFamily="2" charset="-78"/>
              </a:rPr>
              <a:t>گرفتار جاهلیت</a:t>
            </a:r>
            <a:r>
              <a:rPr lang="fa-IR" sz="4000" dirty="0" smtClean="0">
                <a:latin typeface="IRJadid" panose="02000503000000020002" pitchFamily="2" charset="-78"/>
                <a:cs typeface="B Titr" panose="00000700000000000000" pitchFamily="2" charset="-78"/>
              </a:rPr>
              <a:t>.</a:t>
            </a:r>
          </a:p>
          <a:p>
            <a:pPr algn="ctr"/>
            <a:r>
              <a:rPr lang="fa-IR" sz="4000" dirty="0" smtClean="0">
                <a:latin typeface="IRJadid" panose="02000503000000020002" pitchFamily="2" charset="-78"/>
                <a:cs typeface="B Titr" panose="00000700000000000000" pitchFamily="2" charset="-78"/>
              </a:rPr>
              <a:t>ما در عصر غیبت،قسم سوم نداریم.یا مردم منتظران راستین ظهور ولی عصرند یا اگر منتظر نشدند، در جاهلیت به سر می برند.           </a:t>
            </a:r>
            <a:r>
              <a:rPr lang="fa-IR" sz="2800" dirty="0" smtClean="0">
                <a:solidFill>
                  <a:srgbClr val="C00000"/>
                </a:solidFill>
                <a:latin typeface="IRJadid" panose="02000503000000020002" pitchFamily="2" charset="-78"/>
                <a:cs typeface="B Titr" panose="00000700000000000000" pitchFamily="2" charset="-78"/>
              </a:rPr>
              <a:t>موعود-سال12-بهمن1386</a:t>
            </a:r>
          </a:p>
          <a:p>
            <a:pPr algn="ctr"/>
            <a:endParaRPr lang="fa-IR" sz="4000" dirty="0">
              <a:latin typeface="IRJadid" panose="02000503000000020002" pitchFamily="2" charset="-78"/>
              <a:cs typeface="B Titr" panose="00000700000000000000" pitchFamily="2" charset="-78"/>
            </a:endParaRPr>
          </a:p>
          <a:p>
            <a:pPr algn="ctr"/>
            <a:endParaRPr lang="fa-IR" sz="4000" dirty="0">
              <a:latin typeface="IRJadid" panose="02000503000000020002" pitchFamily="2" charset="-78"/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6" t="11267" r="2496" b="10423"/>
          <a:stretch/>
        </p:blipFill>
        <p:spPr>
          <a:xfrm>
            <a:off x="9541948" y="283335"/>
            <a:ext cx="2436701" cy="3515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12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7"/>
            <a:ext cx="12192000" cy="70431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87580" y="269823"/>
            <a:ext cx="4107305" cy="127416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>
                <a:latin typeface="IRJadid" panose="02000503000000020002" pitchFamily="2" charset="-78"/>
                <a:cs typeface="B Titr" panose="00000700000000000000" pitchFamily="2" charset="-78"/>
              </a:rPr>
              <a:t>انواع انتظار</a:t>
            </a:r>
            <a:endParaRPr lang="fa-IR" sz="6000" dirty="0">
              <a:latin typeface="IRJadid" panose="02000503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616" y="1817187"/>
            <a:ext cx="11332564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dirty="0" smtClean="0">
                <a:cs typeface="B Titr" panose="00000700000000000000" pitchFamily="2" charset="-78"/>
              </a:rPr>
              <a:t>انتظار </a:t>
            </a:r>
            <a:r>
              <a:rPr lang="fa-IR" sz="4000" dirty="0">
                <a:cs typeface="B Titr" panose="00000700000000000000" pitchFamily="2" charset="-78"/>
              </a:rPr>
              <a:t>فرج دو گونه است</a:t>
            </a:r>
            <a:r>
              <a:rPr lang="fa-IR" sz="4000" dirty="0" smtClean="0">
                <a:cs typeface="B Titr" panose="00000700000000000000" pitchFamily="2" charset="-78"/>
              </a:rPr>
              <a:t>:</a:t>
            </a:r>
          </a:p>
          <a:p>
            <a:pPr algn="ctr"/>
            <a:r>
              <a:rPr lang="fa-IR" sz="4000" dirty="0" smtClean="0">
                <a:cs typeface="B Titr" panose="00000700000000000000" pitchFamily="2" charset="-78"/>
              </a:rPr>
              <a:t> </a:t>
            </a:r>
            <a:r>
              <a:rPr lang="fa-IR" sz="4000" dirty="0">
                <a:cs typeface="B Titr" panose="00000700000000000000" pitchFamily="2" charset="-78"/>
              </a:rPr>
              <a:t>انتظاری که سازنده، تحرک بخش، تعهدآور، عبادت، بلکه با فضیلت ترین عبادت است و </a:t>
            </a:r>
            <a:r>
              <a:rPr lang="fa-IR" sz="4000" dirty="0" smtClean="0">
                <a:cs typeface="B Titr" panose="00000700000000000000" pitchFamily="2" charset="-78"/>
              </a:rPr>
              <a:t>انتظاری </a:t>
            </a:r>
            <a:r>
              <a:rPr lang="fa-IR" sz="4000" dirty="0">
                <a:cs typeface="B Titr" panose="00000700000000000000" pitchFamily="2" charset="-78"/>
              </a:rPr>
              <a:t>که ویرانگر، بازدارنده، فلج کننده، و نوعی« اباحیگری» </a:t>
            </a:r>
            <a:r>
              <a:rPr lang="fa-IR" sz="4000" dirty="0" smtClean="0">
                <a:cs typeface="B Titr" panose="00000700000000000000" pitchFamily="2" charset="-78"/>
              </a:rPr>
              <a:t>محسوب می­شود</a:t>
            </a:r>
            <a:r>
              <a:rPr lang="fa-IR" sz="4000" dirty="0">
                <a:cs typeface="B Titr" panose="00000700000000000000" pitchFamily="2" charset="-78"/>
              </a:rPr>
              <a:t>. این دو نوع انتظار معلول دو نوع برداشت از </a:t>
            </a:r>
            <a:r>
              <a:rPr lang="fa-IR" sz="4000" dirty="0" smtClean="0">
                <a:cs typeface="B Titr" panose="00000700000000000000" pitchFamily="2" charset="-78"/>
              </a:rPr>
              <a:t>ظهور </a:t>
            </a:r>
            <a:r>
              <a:rPr lang="fa-IR" sz="4000" dirty="0">
                <a:cs typeface="B Titr" panose="00000700000000000000" pitchFamily="2" charset="-78"/>
              </a:rPr>
              <a:t>عظیم و تاریخی </a:t>
            </a:r>
            <a:r>
              <a:rPr lang="fa-IR" sz="4000" dirty="0" smtClean="0">
                <a:cs typeface="B Titr" panose="00000700000000000000" pitchFamily="2" charset="-78"/>
              </a:rPr>
              <a:t>مهدی</a:t>
            </a:r>
          </a:p>
          <a:p>
            <a:pPr algn="ctr"/>
            <a:r>
              <a:rPr lang="fa-IR" sz="4000" dirty="0" smtClean="0">
                <a:cs typeface="B Titr" panose="00000700000000000000" pitchFamily="2" charset="-78"/>
              </a:rPr>
              <a:t>موعود(عج</a:t>
            </a:r>
            <a:r>
              <a:rPr lang="fa-IR" sz="4000" dirty="0">
                <a:cs typeface="B Titr" panose="00000700000000000000" pitchFamily="2" charset="-78"/>
              </a:rPr>
              <a:t>) است </a:t>
            </a:r>
            <a:r>
              <a:rPr lang="fa-IR" sz="4000" dirty="0" smtClean="0">
                <a:cs typeface="B Titr" panose="00000700000000000000" pitchFamily="2" charset="-78"/>
              </a:rPr>
              <a:t>.</a:t>
            </a:r>
            <a:endParaRPr lang="fa-IR" sz="4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5" y="557546"/>
            <a:ext cx="1801899" cy="1972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96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67" y="708337"/>
            <a:ext cx="11668258" cy="54168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dirty="0">
                <a:cs typeface="B Titr" panose="00000700000000000000" pitchFamily="2" charset="-78"/>
              </a:rPr>
              <a:t/>
            </a:r>
            <a:br>
              <a:rPr lang="fa-IR" sz="3600" dirty="0">
                <a:cs typeface="B Titr" panose="00000700000000000000" pitchFamily="2" charset="-78"/>
              </a:rPr>
            </a:br>
            <a:r>
              <a:rPr lang="fa-IR" sz="3600" dirty="0">
                <a:cs typeface="B Titr" panose="00000700000000000000" pitchFamily="2" charset="-78"/>
              </a:rPr>
              <a:t> از </a:t>
            </a:r>
            <a:r>
              <a:rPr lang="fa-IR" sz="3600" dirty="0" smtClean="0">
                <a:cs typeface="B Titr" panose="00000700000000000000" pitchFamily="2" charset="-78"/>
              </a:rPr>
              <a:t>آیات </a:t>
            </a:r>
            <a:r>
              <a:rPr lang="fa-IR" sz="3600" dirty="0">
                <a:cs typeface="B Titr" panose="00000700000000000000" pitchFamily="2" charset="-78"/>
              </a:rPr>
              <a:t>استفاده می­شود که ظهور مهدی موعود 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عجل الله تعالی فرجه </a:t>
            </a:r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الشریف </a:t>
            </a:r>
          </a:p>
          <a:p>
            <a:r>
              <a:rPr lang="fa-IR" sz="5400" u="sng" dirty="0" smtClean="0">
                <a:solidFill>
                  <a:srgbClr val="002060"/>
                </a:solidFill>
                <a:cs typeface="B Titr" panose="00000700000000000000" pitchFamily="2" charset="-78"/>
              </a:rPr>
              <a:t>حلقه </a:t>
            </a:r>
            <a:r>
              <a:rPr lang="fa-IR" sz="5400" u="sng" dirty="0">
                <a:solidFill>
                  <a:srgbClr val="002060"/>
                </a:solidFill>
                <a:cs typeface="B Titr" panose="00000700000000000000" pitchFamily="2" charset="-78"/>
              </a:rPr>
              <a:t>ای </a:t>
            </a:r>
            <a:r>
              <a:rPr lang="fa-IR" sz="3600" dirty="0">
                <a:cs typeface="B Titr" panose="00000700000000000000" pitchFamily="2" charset="-78"/>
              </a:rPr>
              <a:t>است از سلسله مبارزات اهل حق و اهل باطل که به پیروزی نهایی اهل حق منتهی می­شود. سهیم بودن یک فرد در این سعادت </a:t>
            </a:r>
            <a:r>
              <a:rPr lang="fa-IR" sz="3600" dirty="0" smtClean="0">
                <a:cs typeface="B Titr" panose="00000700000000000000" pitchFamily="2" charset="-78"/>
              </a:rPr>
              <a:t>موقوف</a:t>
            </a:r>
          </a:p>
          <a:p>
            <a:r>
              <a:rPr lang="fa-IR" sz="3600" dirty="0" smtClean="0">
                <a:cs typeface="B Titr" panose="00000700000000000000" pitchFamily="2" charset="-78"/>
              </a:rPr>
              <a:t> </a:t>
            </a:r>
            <a:r>
              <a:rPr lang="fa-IR" sz="3600" dirty="0">
                <a:cs typeface="B Titr" panose="00000700000000000000" pitchFamily="2" charset="-78"/>
              </a:rPr>
              <a:t>به این است که آن فرد عملاً در گروه اهل حق باشد. آیاتی که به آنها در روایات استناد شده است، نشان می­دهد که مهدی موعود 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عجل الله تعالی فرجه الشریف </a:t>
            </a:r>
          </a:p>
          <a:p>
            <a:r>
              <a:rPr lang="fa-IR" sz="3600" dirty="0">
                <a:cs typeface="B Titr" panose="00000700000000000000" pitchFamily="2" charset="-78"/>
              </a:rPr>
              <a:t> </a:t>
            </a:r>
            <a:r>
              <a:rPr lang="fa-IR" sz="3600" dirty="0" smtClean="0">
                <a:cs typeface="B Titr" panose="00000700000000000000" pitchFamily="2" charset="-78"/>
              </a:rPr>
              <a:t>مظـهر </a:t>
            </a:r>
            <a:r>
              <a:rPr lang="fa-IR" sz="3600" dirty="0">
                <a:cs typeface="B Titr" panose="00000700000000000000" pitchFamily="2" charset="-78"/>
              </a:rPr>
              <a:t>نویدی است که به اهل </a:t>
            </a:r>
            <a:r>
              <a:rPr lang="fa-IR" sz="3600" dirty="0" smtClean="0">
                <a:cs typeface="B Titr" panose="00000700000000000000" pitchFamily="2" charset="-78"/>
              </a:rPr>
              <a:t>ایمـان </a:t>
            </a:r>
            <a:r>
              <a:rPr lang="fa-IR" sz="3600" dirty="0">
                <a:cs typeface="B Titr" panose="00000700000000000000" pitchFamily="2" charset="-78"/>
              </a:rPr>
              <a:t>و عمل صالح داده شده است و </a:t>
            </a:r>
            <a:r>
              <a:rPr lang="fa-IR" sz="3600" dirty="0" smtClean="0">
                <a:cs typeface="B Titr" panose="00000700000000000000" pitchFamily="2" charset="-78"/>
              </a:rPr>
              <a:t>مظـهر </a:t>
            </a:r>
            <a:r>
              <a:rPr lang="fa-IR" sz="3600" dirty="0">
                <a:cs typeface="B Titr" panose="00000700000000000000" pitchFamily="2" charset="-78"/>
              </a:rPr>
              <a:t>پیروزی نهایی اهل ایمان </a:t>
            </a:r>
            <a:r>
              <a:rPr lang="fa-IR" sz="3600" dirty="0" smtClean="0">
                <a:cs typeface="B Titr" panose="00000700000000000000" pitchFamily="2" charset="-78"/>
              </a:rPr>
              <a:t>است.</a:t>
            </a:r>
          </a:p>
          <a:p>
            <a:pPr algn="l"/>
            <a:r>
              <a:rPr lang="fa-IR" sz="2800" dirty="0" smtClean="0">
                <a:solidFill>
                  <a:srgbClr val="002060"/>
                </a:solidFill>
                <a:effectLst/>
                <a:cs typeface="B Titr" panose="00000700000000000000" pitchFamily="2" charset="-78"/>
              </a:rPr>
              <a:t>قیام و انقلاب مهدی-ص61</a:t>
            </a:r>
            <a:endParaRPr lang="fa-IR" sz="2800" dirty="0">
              <a:solidFill>
                <a:srgbClr val="002060"/>
              </a:solidFill>
              <a:effectLst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71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1144" y="0"/>
            <a:ext cx="627713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90737" y="0"/>
            <a:ext cx="2818151" cy="12291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انتظار</a:t>
            </a:r>
            <a:endParaRPr lang="en-US" sz="4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59384" y="482183"/>
            <a:ext cx="3222885" cy="11842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cs typeface="B Titr" panose="00000700000000000000" pitchFamily="2" charset="-78"/>
              </a:rPr>
              <a:t>سازنده</a:t>
            </a:r>
            <a:endParaRPr lang="en-US" sz="5400" dirty="0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9489" y="482183"/>
            <a:ext cx="3222885" cy="11842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سوزنده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47201" y="1996187"/>
            <a:ext cx="2323475" cy="1199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chemeClr val="tx1"/>
                </a:solidFill>
                <a:cs typeface="B Titr" panose="00000700000000000000" pitchFamily="2" charset="-78"/>
              </a:rPr>
              <a:t>صادق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7421" y="1918740"/>
            <a:ext cx="2323475" cy="1199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>
                <a:solidFill>
                  <a:schemeClr val="tx1"/>
                </a:solidFill>
                <a:cs typeface="B Titr" panose="00000700000000000000" pitchFamily="2" charset="-78"/>
              </a:rPr>
              <a:t>کاذب</a:t>
            </a:r>
            <a:endParaRPr lang="en-US" sz="5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98833" y="1959964"/>
            <a:ext cx="2598295" cy="29380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rgbClr val="C00000"/>
                </a:solidFill>
                <a:cs typeface="B Titr" panose="00000700000000000000" pitchFamily="2" charset="-78"/>
              </a:rPr>
              <a:t>منتظر:</a:t>
            </a:r>
          </a:p>
          <a:p>
            <a:pPr algn="ctr"/>
            <a:r>
              <a:rPr lang="fa-IR" sz="5400" dirty="0" smtClean="0">
                <a:solidFill>
                  <a:srgbClr val="C00000"/>
                </a:solidFill>
                <a:cs typeface="B Titr" panose="00000700000000000000" pitchFamily="2" charset="-78"/>
              </a:rPr>
              <a:t>بازیگر نقش</a:t>
            </a:r>
            <a:endParaRPr lang="en-US" sz="5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1788" y="1918740"/>
            <a:ext cx="2598295" cy="29830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chemeClr val="tx1"/>
                </a:solidFill>
                <a:cs typeface="B Titr" panose="00000700000000000000" pitchFamily="2" charset="-78"/>
              </a:rPr>
              <a:t>منتظر:</a:t>
            </a:r>
          </a:p>
          <a:p>
            <a:pPr algn="ctr"/>
            <a:r>
              <a:rPr lang="fa-IR" sz="4800" dirty="0" smtClean="0">
                <a:solidFill>
                  <a:schemeClr val="tx1"/>
                </a:solidFill>
                <a:cs typeface="B Titr" panose="00000700000000000000" pitchFamily="2" charset="-78"/>
              </a:rPr>
              <a:t>تماشاچی</a:t>
            </a:r>
            <a:endParaRPr lang="en-US" sz="4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39656" y="5191590"/>
            <a:ext cx="5757472" cy="153899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ظهور حلقه آخر مبارزه حق با باطل است.</a:t>
            </a:r>
            <a:endParaRPr lang="en-US" sz="44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340" y="5161609"/>
            <a:ext cx="5757472" cy="153899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ظهور ماهیت انفجاری دارد.</a:t>
            </a:r>
            <a:endParaRPr lang="en-US" sz="44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06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1047" y="1519004"/>
            <a:ext cx="2158584" cy="26682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دوستداران امام زمان(ع)</a:t>
            </a:r>
            <a:endParaRPr lang="en-US" sz="40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4994" y="3195402"/>
            <a:ext cx="2158584" cy="21410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دوستداران امام غائب</a:t>
            </a:r>
            <a:endParaRPr lang="en-US" sz="40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9952" y="184879"/>
            <a:ext cx="2028669" cy="2668250"/>
          </a:xfrm>
          <a:prstGeom prst="rect">
            <a:avLst/>
          </a:prstGeom>
          <a:solidFill>
            <a:srgbClr val="00206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FFFF00"/>
                </a:solidFill>
                <a:cs typeface="B Titr" panose="00000700000000000000" pitchFamily="2" charset="-78"/>
              </a:rPr>
              <a:t>دوستداران </a:t>
            </a:r>
            <a:r>
              <a:rPr lang="fa-IR" sz="54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امام قائم</a:t>
            </a:r>
            <a:endParaRPr lang="en-US" sz="54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079" y="184879"/>
            <a:ext cx="7140315" cy="2668250"/>
          </a:xfrm>
          <a:prstGeom prst="rect">
            <a:avLst/>
          </a:prstGeom>
          <a:solidFill>
            <a:srgbClr val="FFC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002060"/>
                </a:solidFill>
                <a:cs typeface="B Titr" panose="00000700000000000000" pitchFamily="2" charset="-78"/>
              </a:rPr>
              <a:t>دوستداران امام </a:t>
            </a:r>
            <a:r>
              <a:rPr lang="fa-IR" sz="4400" dirty="0" smtClean="0">
                <a:solidFill>
                  <a:srgbClr val="002060"/>
                </a:solidFill>
                <a:cs typeface="B Titr" panose="00000700000000000000" pitchFamily="2" charset="-78"/>
              </a:rPr>
              <a:t>قائم ، پارسایانی اند که در عرصه علم وعمل اهل جهادند و خویش را برای یاری امام آماده کرده اند.</a:t>
            </a:r>
            <a:endParaRPr lang="en-US" sz="4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079" y="3195402"/>
            <a:ext cx="7140315" cy="2141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rgbClr val="002060"/>
                </a:solidFill>
                <a:cs typeface="B Titr" panose="00000700000000000000" pitchFamily="2" charset="-78"/>
              </a:rPr>
              <a:t>دوستداران امام </a:t>
            </a:r>
            <a:r>
              <a:rPr lang="fa-IR" sz="4400" dirty="0" smtClean="0">
                <a:solidFill>
                  <a:srgbClr val="002060"/>
                </a:solidFill>
                <a:cs typeface="B Titr" panose="00000700000000000000" pitchFamily="2" charset="-78"/>
              </a:rPr>
              <a:t>غائب ، عابدان و زاهدانی هستند که پیوندی با جهاد و شهادت ندارند.</a:t>
            </a:r>
            <a:endParaRPr lang="en-US" sz="4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079" y="5681275"/>
            <a:ext cx="11733552" cy="74950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ملاک صدق انتظار آن است که ببینیم مشتاق امام قائم هستیم یا امام غائب.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9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821053" y="1817558"/>
            <a:ext cx="2203554" cy="31029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دلایل غیبت</a:t>
            </a:r>
            <a:endParaRPr lang="en-US" sz="6000" dirty="0"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47274" y="274811"/>
            <a:ext cx="5506387" cy="11092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3600" dirty="0" smtClean="0">
                <a:cs typeface="B Titr" panose="00000700000000000000" pitchFamily="2" charset="-78"/>
              </a:rPr>
              <a:t>خواست الهی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47274" y="2814404"/>
            <a:ext cx="5506387" cy="11092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4400" dirty="0" smtClean="0">
                <a:cs typeface="B Titr" panose="00000700000000000000" pitchFamily="2" charset="-78"/>
              </a:rPr>
              <a:t>خالی شدن صلب کفّار</a:t>
            </a:r>
            <a:endParaRPr lang="en-US" sz="4400" dirty="0">
              <a:cs typeface="B Titr" panose="000007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47274" y="1550229"/>
            <a:ext cx="5506387" cy="11092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4000" dirty="0" smtClean="0">
                <a:cs typeface="B Titr" panose="00000700000000000000" pitchFamily="2" charset="-78"/>
              </a:rPr>
              <a:t>اجرای سنت الهی</a:t>
            </a:r>
            <a:endParaRPr lang="en-US" sz="4000" dirty="0">
              <a:cs typeface="B Titr" panose="000007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47274" y="4089822"/>
            <a:ext cx="5506387" cy="11092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4800" dirty="0" smtClean="0">
                <a:solidFill>
                  <a:srgbClr val="002060"/>
                </a:solidFill>
                <a:cs typeface="B Titr" panose="00000700000000000000" pitchFamily="2" charset="-78"/>
              </a:rPr>
              <a:t>آماده نبودن یاران</a:t>
            </a:r>
            <a:endParaRPr lang="en-US" sz="48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47274" y="5361486"/>
            <a:ext cx="5506387" cy="11092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sz="4800" dirty="0" smtClean="0">
                <a:solidFill>
                  <a:srgbClr val="002060"/>
                </a:solidFill>
                <a:cs typeface="B Titr" panose="00000700000000000000" pitchFamily="2" charset="-78"/>
              </a:rPr>
              <a:t>نبودن اقبال عمومی</a:t>
            </a:r>
            <a:endParaRPr lang="en-US" sz="48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2998033" y="274811"/>
            <a:ext cx="854439" cy="3648865"/>
          </a:xfrm>
          <a:prstGeom prst="leftBrace">
            <a:avLst>
              <a:gd name="adj1" fmla="val 8333"/>
              <a:gd name="adj2" fmla="val 50411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3015524" y="4171014"/>
            <a:ext cx="829448" cy="2258518"/>
          </a:xfrm>
          <a:prstGeom prst="leftBrace">
            <a:avLst>
              <a:gd name="adj1" fmla="val 8333"/>
              <a:gd name="adj2" fmla="val 50411"/>
            </a:avLst>
          </a:prstGeom>
          <a:solidFill>
            <a:srgbClr val="002060"/>
          </a:solidFill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9764" y="1034321"/>
            <a:ext cx="2188564" cy="23234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rgbClr val="002060"/>
                </a:solidFill>
                <a:cs typeface="B Yekan" panose="00000400000000000000" pitchFamily="2" charset="-78"/>
              </a:rPr>
              <a:t>مربوط</a:t>
            </a:r>
          </a:p>
          <a:p>
            <a:pPr algn="ctr"/>
            <a:r>
              <a:rPr lang="fa-IR" sz="6000" dirty="0" smtClean="0">
                <a:solidFill>
                  <a:srgbClr val="002060"/>
                </a:solidFill>
                <a:cs typeface="B Yekan" panose="00000400000000000000" pitchFamily="2" charset="-78"/>
              </a:rPr>
              <a:t> به خدا</a:t>
            </a:r>
            <a:endParaRPr lang="en-US" sz="6000" dirty="0">
              <a:solidFill>
                <a:srgbClr val="002060"/>
              </a:solidFill>
              <a:cs typeface="B Yeka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764" y="4089822"/>
            <a:ext cx="2188564" cy="23234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>
                <a:solidFill>
                  <a:srgbClr val="002060"/>
                </a:solidFill>
                <a:cs typeface="B Yekan" panose="00000400000000000000" pitchFamily="2" charset="-78"/>
              </a:rPr>
              <a:t>مربوط</a:t>
            </a:r>
          </a:p>
          <a:p>
            <a:pPr algn="ctr"/>
            <a:r>
              <a:rPr lang="fa-IR" sz="6000" dirty="0">
                <a:solidFill>
                  <a:srgbClr val="002060"/>
                </a:solidFill>
                <a:cs typeface="B Yekan" panose="00000400000000000000" pitchFamily="2" charset="-78"/>
              </a:rPr>
              <a:t> به ما</a:t>
            </a:r>
            <a:endParaRPr lang="en-US" sz="6000" dirty="0">
              <a:solidFill>
                <a:srgbClr val="002060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341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25000">
              <a:schemeClr val="accent1">
                <a:lumMod val="45000"/>
                <a:lumOff val="55000"/>
              </a:schemeClr>
            </a:gs>
            <a:gs pos="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90" b="91797" l="36094" r="65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41" t="40046" r="33704" b="4861"/>
          <a:stretch/>
        </p:blipFill>
        <p:spPr>
          <a:xfrm>
            <a:off x="-134913" y="4017364"/>
            <a:ext cx="3249590" cy="4687288"/>
          </a:xfrm>
          <a:prstGeom prst="rect">
            <a:avLst/>
          </a:prstGeom>
          <a:effectLst>
            <a:glow rad="711200">
              <a:schemeClr val="accent1">
                <a:alpha val="36000"/>
              </a:schemeClr>
            </a:glow>
            <a:softEdge rad="0"/>
          </a:effectLst>
        </p:spPr>
      </p:pic>
      <p:sp>
        <p:nvSpPr>
          <p:cNvPr id="5" name="Round Diagonal Corner Rectangle 4"/>
          <p:cNvSpPr/>
          <p:nvPr/>
        </p:nvSpPr>
        <p:spPr>
          <a:xfrm>
            <a:off x="3766964" y="113799"/>
            <a:ext cx="4971245" cy="1378039"/>
          </a:xfrm>
          <a:prstGeom prst="round2Diag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وظایف منتظران</a:t>
            </a:r>
            <a:endParaRPr lang="fa-IR" sz="5400" dirty="0">
              <a:solidFill>
                <a:srgbClr val="FFFF0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866" y="1726401"/>
            <a:ext cx="8524971" cy="65556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  <a:cs typeface="B Titr" panose="00000700000000000000" pitchFamily="2" charset="-78"/>
              </a:rPr>
              <a:t>1.کسب معرفت ( اولین وظیفه)</a:t>
            </a:r>
          </a:p>
          <a:p>
            <a:r>
              <a:rPr lang="fa-IR" sz="3600" dirty="0" smtClean="0">
                <a:cs typeface="B Titr" panose="00000700000000000000" pitchFamily="2" charset="-78"/>
              </a:rPr>
              <a:t>قَالَ أَبَا جَعْفَرٍ( ع) :‏ </a:t>
            </a:r>
          </a:p>
          <a:p>
            <a:r>
              <a:rPr lang="fa-IR" sz="3600" dirty="0" smtClean="0">
                <a:cs typeface="B Titr" panose="00000700000000000000" pitchFamily="2" charset="-78"/>
              </a:rPr>
              <a:t>مَنْ </a:t>
            </a:r>
            <a:r>
              <a:rPr lang="fa-IR" sz="3600" dirty="0">
                <a:cs typeface="B Titr" panose="00000700000000000000" pitchFamily="2" charset="-78"/>
              </a:rPr>
              <a:t>مَاتَ وَ لَيْسَ لَهُ إِمَامٌ فَمَوْتُهُ </a:t>
            </a:r>
            <a:r>
              <a:rPr lang="fa-IR" sz="3600" dirty="0" smtClean="0">
                <a:cs typeface="B Titr" panose="00000700000000000000" pitchFamily="2" charset="-78"/>
              </a:rPr>
              <a:t>مِيتَةٌ جَاهِلِيَّةٌ </a:t>
            </a:r>
            <a:r>
              <a:rPr lang="fa-IR" sz="3600" dirty="0">
                <a:cs typeface="B Titr" panose="00000700000000000000" pitchFamily="2" charset="-78"/>
              </a:rPr>
              <a:t>وَ </a:t>
            </a:r>
            <a:endParaRPr lang="fa-IR" sz="3600" dirty="0" smtClean="0">
              <a:cs typeface="B Titr" panose="00000700000000000000" pitchFamily="2" charset="-78"/>
            </a:endParaRPr>
          </a:p>
          <a:p>
            <a:r>
              <a:rPr lang="fa-IR" sz="3600" dirty="0" smtClean="0">
                <a:cs typeface="B Titr" panose="00000700000000000000" pitchFamily="2" charset="-78"/>
              </a:rPr>
              <a:t>لَا </a:t>
            </a:r>
            <a:r>
              <a:rPr lang="fa-IR" sz="3600" dirty="0">
                <a:cs typeface="B Titr" panose="00000700000000000000" pitchFamily="2" charset="-78"/>
              </a:rPr>
              <a:t>يُعْذَرُ النَّاسُ حَتَّى يَعْرِفُوا إِمَامَهُمْ وَ مَنْ مَاتَ‏ </a:t>
            </a:r>
            <a:endParaRPr lang="fa-IR" sz="3600" dirty="0" smtClean="0">
              <a:cs typeface="B Titr" panose="00000700000000000000" pitchFamily="2" charset="-78"/>
            </a:endParaRPr>
          </a:p>
          <a:p>
            <a:r>
              <a:rPr lang="fa-IR" sz="3600" dirty="0" smtClean="0">
                <a:cs typeface="B Titr" panose="00000700000000000000" pitchFamily="2" charset="-78"/>
              </a:rPr>
              <a:t>وَ </a:t>
            </a:r>
            <a:r>
              <a:rPr lang="fa-IR" sz="3600" dirty="0">
                <a:cs typeface="B Titr" panose="00000700000000000000" pitchFamily="2" charset="-78"/>
              </a:rPr>
              <a:t>هُوَ عَارِفٌ‏ لِإِمَامِهِ لَا يَضُرُّهُ تَقَدُّمُ هَذَا الْأَمْرُ أَوْ تَأَخُّرُهُ وَ مَنْ مَاتَ عَارِفاً لِإِمَامِهِ كَانَ كَمَنْ هُوَ </a:t>
            </a:r>
            <a:endParaRPr lang="fa-IR" sz="3600" dirty="0" smtClean="0">
              <a:cs typeface="B Titr" panose="00000700000000000000" pitchFamily="2" charset="-78"/>
            </a:endParaRPr>
          </a:p>
          <a:p>
            <a:r>
              <a:rPr lang="fa-IR" sz="3600" dirty="0" smtClean="0">
                <a:cs typeface="B Titr" panose="00000700000000000000" pitchFamily="2" charset="-78"/>
              </a:rPr>
              <a:t>مَعَ </a:t>
            </a:r>
            <a:r>
              <a:rPr lang="fa-IR" sz="3600" dirty="0">
                <a:cs typeface="B Titr" panose="00000700000000000000" pitchFamily="2" charset="-78"/>
              </a:rPr>
              <a:t>الْقَائِمِ فِي </a:t>
            </a:r>
            <a:r>
              <a:rPr lang="fa-IR" sz="3600" dirty="0" smtClean="0">
                <a:cs typeface="B Titr" panose="00000700000000000000" pitchFamily="2" charset="-78"/>
              </a:rPr>
              <a:t>فُسْطَاطه.</a:t>
            </a:r>
            <a:r>
              <a:rPr lang="fa-IR" sz="3600" dirty="0">
                <a:cs typeface="B Titr" panose="00000700000000000000" pitchFamily="2" charset="-78"/>
              </a:rPr>
              <a:t> </a:t>
            </a:r>
            <a:r>
              <a:rPr lang="fa-IR" sz="3600" dirty="0" smtClean="0">
                <a:cs typeface="B Titr" panose="00000700000000000000" pitchFamily="2" charset="-78"/>
              </a:rPr>
              <a:t>         </a:t>
            </a:r>
            <a:r>
              <a:rPr lang="fa-IR" sz="2400" dirty="0" smtClean="0">
                <a:cs typeface="B Titr" panose="00000700000000000000" pitchFamily="2" charset="-78"/>
              </a:rPr>
              <a:t>المحاسن</a:t>
            </a:r>
            <a:r>
              <a:rPr lang="fa-IR" sz="2400" dirty="0">
                <a:cs typeface="B Titr" panose="00000700000000000000" pitchFamily="2" charset="-78"/>
              </a:rPr>
              <a:t>، ج‏1، ص: 156</a:t>
            </a:r>
          </a:p>
          <a:p>
            <a:r>
              <a:rPr lang="fa-IR" sz="3600" dirty="0">
                <a:cs typeface="B Titr" panose="00000700000000000000" pitchFamily="2" charset="-78"/>
              </a:rPr>
              <a:t/>
            </a:r>
            <a:br>
              <a:rPr lang="fa-IR" sz="3600" dirty="0">
                <a:cs typeface="B Titr" panose="00000700000000000000" pitchFamily="2" charset="-78"/>
              </a:rPr>
            </a:br>
            <a:endParaRPr lang="fa-IR" sz="3600" dirty="0">
              <a:cs typeface="B Titr" panose="00000700000000000000" pitchFamily="2" charset="-78"/>
            </a:endParaRPr>
          </a:p>
          <a:p>
            <a:r>
              <a:rPr lang="fa-IR" sz="3600" dirty="0">
                <a:cs typeface="B Titr" panose="00000700000000000000" pitchFamily="2" charset="-78"/>
              </a:rPr>
              <a:t/>
            </a:r>
            <a:br>
              <a:rPr lang="fa-IR" sz="3600" dirty="0">
                <a:cs typeface="B Titr" panose="00000700000000000000" pitchFamily="2" charset="-78"/>
              </a:rPr>
            </a:br>
            <a:endParaRPr lang="fa-IR" sz="3600" dirty="0" smtClean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96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701" y="1166635"/>
            <a:ext cx="11925837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dirty="0">
                <a:solidFill>
                  <a:srgbClr val="002060"/>
                </a:solidFill>
                <a:cs typeface="B Titr" panose="00000700000000000000" pitchFamily="2" charset="-78"/>
              </a:rPr>
              <a:t>درخواست کسب معرفت و ثبات قدم</a:t>
            </a:r>
            <a:r>
              <a:rPr lang="fa-IR" sz="4400" dirty="0" smtClean="0">
                <a:solidFill>
                  <a:srgbClr val="002060"/>
                </a:solidFill>
                <a:cs typeface="B Titr" panose="00000700000000000000" pitchFamily="2" charset="-78"/>
              </a:rPr>
              <a:t>:</a:t>
            </a:r>
          </a:p>
          <a:p>
            <a:r>
              <a:rPr lang="fa-IR" sz="4400" dirty="0" smtClean="0">
                <a:solidFill>
                  <a:schemeClr val="accent2"/>
                </a:solidFill>
                <a:cs typeface="B Titr" panose="00000700000000000000" pitchFamily="2" charset="-78"/>
              </a:rPr>
              <a:t> </a:t>
            </a:r>
            <a:r>
              <a:rPr lang="ar-SA" sz="3600" dirty="0" smtClean="0">
                <a:solidFill>
                  <a:schemeClr val="tx2"/>
                </a:solidFill>
                <a:cs typeface="B Titr" panose="00000700000000000000" pitchFamily="2" charset="-78"/>
              </a:rPr>
              <a:t>عَنْ </a:t>
            </a:r>
            <a:r>
              <a:rPr lang="ar-SA" sz="3600" dirty="0">
                <a:solidFill>
                  <a:schemeClr val="tx2"/>
                </a:solidFill>
                <a:cs typeface="B Titr" panose="00000700000000000000" pitchFamily="2" charset="-78"/>
              </a:rPr>
              <a:t>زُرَارَةَ قَالَ سَمِعْتُ أَبَا عَبْدِ اللَّهِ</a:t>
            </a:r>
            <a:r>
              <a:rPr lang="en-US" sz="3600" dirty="0">
                <a:solidFill>
                  <a:schemeClr val="tx2"/>
                </a:solidFill>
                <a:cs typeface="B Titr" panose="00000700000000000000" pitchFamily="2" charset="-78"/>
                <a:sym typeface="Alaem" panose="00000500000000020004" pitchFamily="2" charset="2"/>
              </a:rPr>
              <a:t></a:t>
            </a:r>
            <a:r>
              <a:rPr lang="ar-SA" sz="3600" dirty="0">
                <a:solidFill>
                  <a:schemeClr val="tx2"/>
                </a:solidFill>
                <a:cs typeface="B Titr" panose="00000700000000000000" pitchFamily="2" charset="-78"/>
              </a:rPr>
              <a:t> يَقُولُ</a:t>
            </a:r>
            <a:r>
              <a:rPr lang="fa-IR" sz="3600" dirty="0">
                <a:solidFill>
                  <a:schemeClr val="tx2"/>
                </a:solidFill>
                <a:cs typeface="B Titr" panose="00000700000000000000" pitchFamily="2" charset="-78"/>
              </a:rPr>
              <a:t>:</a:t>
            </a:r>
            <a:r>
              <a:rPr lang="ar-SA" sz="3600" dirty="0">
                <a:solidFill>
                  <a:schemeClr val="tx2"/>
                </a:solidFill>
                <a:cs typeface="B Titr" panose="00000700000000000000" pitchFamily="2" charset="-78"/>
              </a:rPr>
              <a:t> </a:t>
            </a:r>
            <a:r>
              <a:rPr lang="fa-IR" sz="3600" dirty="0" smtClean="0">
                <a:solidFill>
                  <a:schemeClr val="tx2"/>
                </a:solidFill>
                <a:cs typeface="B Titr" panose="00000700000000000000" pitchFamily="2" charset="-78"/>
              </a:rPr>
              <a:t>...</a:t>
            </a:r>
          </a:p>
          <a:p>
            <a:r>
              <a:rPr lang="fa-IR" sz="3600" dirty="0" smtClean="0">
                <a:solidFill>
                  <a:schemeClr val="tx2"/>
                </a:solidFill>
                <a:cs typeface="B Titr" panose="00000700000000000000" pitchFamily="2" charset="-78"/>
              </a:rPr>
              <a:t> </a:t>
            </a:r>
            <a:r>
              <a:rPr lang="ar-SA" sz="3600" dirty="0" smtClean="0">
                <a:solidFill>
                  <a:schemeClr val="tx2"/>
                </a:solidFill>
                <a:cs typeface="B Titr" panose="00000700000000000000" pitchFamily="2" charset="-78"/>
              </a:rPr>
              <a:t>قُلْتُ </a:t>
            </a:r>
            <a:r>
              <a:rPr lang="ar-SA" sz="3600" dirty="0">
                <a:solidFill>
                  <a:schemeClr val="tx2"/>
                </a:solidFill>
                <a:cs typeface="B Titr" panose="00000700000000000000" pitchFamily="2" charset="-78"/>
              </a:rPr>
              <a:t>جُعِلْتُ فِدَاكَ إِنْ أَدْرَكْتُ ذَلِكَ الزَّمَانَ أَيَّ شَيْ‏ءٍ أَعْمَلُ </a:t>
            </a:r>
            <a:r>
              <a:rPr lang="fa-IR" sz="3600" dirty="0" smtClean="0">
                <a:solidFill>
                  <a:schemeClr val="tx2"/>
                </a:solidFill>
                <a:cs typeface="B Titr" panose="00000700000000000000" pitchFamily="2" charset="-78"/>
              </a:rPr>
              <a:t>؟</a:t>
            </a:r>
          </a:p>
          <a:p>
            <a:r>
              <a:rPr lang="ar-SA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قَالَ </a:t>
            </a:r>
            <a:r>
              <a:rPr lang="ar-SA" sz="4000" dirty="0">
                <a:solidFill>
                  <a:schemeClr val="tx2"/>
                </a:solidFill>
                <a:cs typeface="B Titr" panose="00000700000000000000" pitchFamily="2" charset="-78"/>
              </a:rPr>
              <a:t>يَا زُرَارَةُ </a:t>
            </a:r>
            <a:r>
              <a:rPr lang="ar-SA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إِذَا </a:t>
            </a:r>
            <a:r>
              <a:rPr lang="ar-SA" sz="4000" dirty="0">
                <a:solidFill>
                  <a:schemeClr val="tx2"/>
                </a:solidFill>
                <a:cs typeface="B Titr" panose="00000700000000000000" pitchFamily="2" charset="-78"/>
              </a:rPr>
              <a:t>أَدْرَكْتَ هَذَا الزَّمَانَ فَادْعُ بِهَذَا </a:t>
            </a:r>
            <a:r>
              <a:rPr lang="ar-SA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الدُّعَاءِ</a:t>
            </a:r>
            <a:r>
              <a:rPr lang="fa-IR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:</a:t>
            </a:r>
          </a:p>
          <a:p>
            <a:r>
              <a:rPr lang="ar-SA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chemeClr val="tx2"/>
                </a:solidFill>
                <a:cs typeface="B Titr" panose="00000700000000000000" pitchFamily="2" charset="-78"/>
              </a:rPr>
              <a:t>  </a:t>
            </a:r>
            <a:r>
              <a:rPr lang="ar-SA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اللَّهُمَّ </a:t>
            </a:r>
            <a:r>
              <a:rPr lang="ar-SA" sz="4000" dirty="0">
                <a:solidFill>
                  <a:srgbClr val="7030A0"/>
                </a:solidFill>
                <a:cs typeface="B Titr" panose="00000700000000000000" pitchFamily="2" charset="-78"/>
              </a:rPr>
              <a:t>عَرِّفْنِي نَفْسَكَ </a:t>
            </a:r>
            <a:r>
              <a:rPr lang="ar-SA" sz="4000" dirty="0">
                <a:solidFill>
                  <a:srgbClr val="C00000"/>
                </a:solidFill>
                <a:cs typeface="B Titr" panose="00000700000000000000" pitchFamily="2" charset="-78"/>
              </a:rPr>
              <a:t>فَإِنَّكَ إِنْ لَمْ تُعَرِّفْنِي نَفْسَكَ لَمْ أَعْرِفْ نَبِيَّكَ </a:t>
            </a:r>
            <a:endParaRPr lang="en-US" sz="4000" dirty="0" smtClean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   </a:t>
            </a:r>
            <a:r>
              <a:rPr lang="ar-SA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اللَّهُمَّ </a:t>
            </a:r>
            <a:r>
              <a:rPr lang="ar-SA" sz="4000" dirty="0">
                <a:solidFill>
                  <a:srgbClr val="7030A0"/>
                </a:solidFill>
                <a:cs typeface="B Titr" panose="00000700000000000000" pitchFamily="2" charset="-78"/>
              </a:rPr>
              <a:t>عَرِّفْنِي رَسُولَكَ </a:t>
            </a:r>
            <a:r>
              <a:rPr lang="ar-SA" sz="4000" dirty="0">
                <a:solidFill>
                  <a:srgbClr val="C00000"/>
                </a:solidFill>
                <a:cs typeface="B Titr" panose="00000700000000000000" pitchFamily="2" charset="-78"/>
              </a:rPr>
              <a:t>فَإِنَّكَ إِنْ لَمْ تُعَرِّفْنِي رَسُولَكَ لَمْ أَعْرِفْ حُجَّتَكَ </a:t>
            </a:r>
            <a:endParaRPr lang="en-US" sz="4000" dirty="0" smtClean="0">
              <a:solidFill>
                <a:srgbClr val="C00000"/>
              </a:solidFill>
              <a:cs typeface="B Titr" panose="00000700000000000000" pitchFamily="2" charset="-78"/>
            </a:endParaRPr>
          </a:p>
          <a:p>
            <a:pPr algn="ctr"/>
            <a:r>
              <a:rPr lang="ar-SA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اللَّهُمّ</a:t>
            </a:r>
            <a:r>
              <a:rPr lang="ar-SA" sz="4000" dirty="0" smtClean="0">
                <a:solidFill>
                  <a:srgbClr val="7030A0"/>
                </a:solidFill>
                <a:cs typeface="B Titr" panose="00000700000000000000" pitchFamily="2" charset="-78"/>
              </a:rPr>
              <a:t>َ </a:t>
            </a:r>
            <a:r>
              <a:rPr lang="ar-SA" sz="4000" dirty="0">
                <a:solidFill>
                  <a:srgbClr val="7030A0"/>
                </a:solidFill>
                <a:cs typeface="B Titr" panose="00000700000000000000" pitchFamily="2" charset="-78"/>
              </a:rPr>
              <a:t>عَرِّفْنِي حُجَّتَكَ </a:t>
            </a:r>
            <a:r>
              <a:rPr lang="ar-SA" sz="4000" dirty="0">
                <a:solidFill>
                  <a:srgbClr val="C00000"/>
                </a:solidFill>
                <a:cs typeface="B Titr" panose="00000700000000000000" pitchFamily="2" charset="-78"/>
              </a:rPr>
              <a:t>فَإِنَّكَ إِنْ لَمْ تُعَرِّفْنِي حُجَّتَكَ ضَلَلْتُ عَنْ </a:t>
            </a:r>
            <a:r>
              <a:rPr lang="ar-SA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دِينِي</a:t>
            </a:r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.</a:t>
            </a:r>
          </a:p>
          <a:p>
            <a:pPr algn="ctr"/>
            <a:r>
              <a:rPr lang="fa-IR" sz="4000" dirty="0" smtClean="0">
                <a:solidFill>
                  <a:srgbClr val="C00000"/>
                </a:solidFill>
                <a:cs typeface="B Titr" panose="00000700000000000000" pitchFamily="2" charset="-78"/>
              </a:rPr>
              <a:t>                              </a:t>
            </a:r>
            <a:r>
              <a:rPr lang="ar-SA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كافي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،</a:t>
            </a:r>
            <a:r>
              <a:rPr lang="ar-SA" sz="2000" dirty="0">
                <a:solidFill>
                  <a:srgbClr val="FF0000"/>
                </a:solidFill>
                <a:cs typeface="B Titr" panose="00000700000000000000" pitchFamily="2" charset="-78"/>
              </a:rPr>
              <a:t> ج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‏1، ص337</a:t>
            </a:r>
            <a:r>
              <a:rPr lang="ar-SA" sz="2000" dirty="0">
                <a:solidFill>
                  <a:srgbClr val="FF0000"/>
                </a:solidFill>
                <a:cs typeface="B Titr" panose="00000700000000000000" pitchFamily="2" charset="-78"/>
              </a:rPr>
              <a:t> ح </a:t>
            </a:r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5</a:t>
            </a:r>
            <a:endParaRPr lang="fa-IR" sz="2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01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972" y="1043189"/>
            <a:ext cx="11204620" cy="71096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2060"/>
                </a:solidFill>
                <a:cs typeface="B Titr" panose="00000700000000000000" pitchFamily="2" charset="-78"/>
              </a:rPr>
              <a:t>2.عهد </a:t>
            </a:r>
            <a:r>
              <a:rPr lang="fa-IR" sz="4000" dirty="0">
                <a:solidFill>
                  <a:srgbClr val="002060"/>
                </a:solidFill>
                <a:cs typeface="B Titr" panose="00000700000000000000" pitchFamily="2" charset="-78"/>
              </a:rPr>
              <a:t>روزانه با امام زمان (ع</a:t>
            </a:r>
            <a:r>
              <a:rPr lang="fa-IR" sz="4000" dirty="0" smtClean="0">
                <a:solidFill>
                  <a:srgbClr val="002060"/>
                </a:solidFill>
                <a:cs typeface="B Titr" panose="00000700000000000000" pitchFamily="2" charset="-78"/>
              </a:rPr>
              <a:t>)</a:t>
            </a:r>
          </a:p>
          <a:p>
            <a:endParaRPr lang="fa-IR" sz="4000" dirty="0" smtClean="0">
              <a:cs typeface="B Titr" panose="00000700000000000000" pitchFamily="2" charset="-78"/>
            </a:endParaRPr>
          </a:p>
          <a:p>
            <a:pPr algn="ctr"/>
            <a:r>
              <a:rPr lang="fa-IR" sz="4400" dirty="0" smtClean="0">
                <a:cs typeface="B Titr" panose="00000700000000000000" pitchFamily="2" charset="-78"/>
              </a:rPr>
              <a:t>اللَّهُمَّ </a:t>
            </a:r>
            <a:r>
              <a:rPr lang="fa-IR" sz="4400" dirty="0">
                <a:cs typeface="B Titr" panose="00000700000000000000" pitchFamily="2" charset="-78"/>
              </a:rPr>
              <a:t>إِنِّي أُجَدِّدُ فِي‏ صَبِيحَةِ يَوْمِي‏ هَذَا وَ مَا عِشْتُ فِيهِ مِنْ أَيَّامِ حَيَاتِي عَهْداً وَ عَقْداً وَ بَيْعَةً لَهُ فِي عُنُقِي لَا أَحُولُ عَنْهَا </a:t>
            </a:r>
            <a:r>
              <a:rPr lang="fa-IR" sz="4400" dirty="0" smtClean="0">
                <a:cs typeface="B Titr" panose="00000700000000000000" pitchFamily="2" charset="-78"/>
              </a:rPr>
              <a:t>وَ</a:t>
            </a:r>
          </a:p>
          <a:p>
            <a:pPr algn="ctr"/>
            <a:r>
              <a:rPr lang="fa-IR" sz="4400" dirty="0" smtClean="0">
                <a:cs typeface="B Titr" panose="00000700000000000000" pitchFamily="2" charset="-78"/>
              </a:rPr>
              <a:t> </a:t>
            </a:r>
            <a:r>
              <a:rPr lang="fa-IR" sz="4400" dirty="0">
                <a:cs typeface="B Titr" panose="00000700000000000000" pitchFamily="2" charset="-78"/>
              </a:rPr>
              <a:t>لَا أَزُولُ اللَّهُمَّ اجْعَلْنِي مِنْ أَنْصَارِهِ وَ أَعْوَانِهِ وَ الذَّابِّينَ </a:t>
            </a:r>
            <a:r>
              <a:rPr lang="fa-IR" sz="4400" dirty="0" smtClean="0">
                <a:cs typeface="B Titr" panose="00000700000000000000" pitchFamily="2" charset="-78"/>
              </a:rPr>
              <a:t>عَنْهُ</a:t>
            </a:r>
          </a:p>
          <a:p>
            <a:pPr algn="ctr"/>
            <a:r>
              <a:rPr lang="fa-IR" sz="4400" dirty="0" smtClean="0">
                <a:cs typeface="B Titr" panose="00000700000000000000" pitchFamily="2" charset="-78"/>
              </a:rPr>
              <a:t> </a:t>
            </a:r>
            <a:r>
              <a:rPr lang="fa-IR" sz="4400" dirty="0">
                <a:cs typeface="B Titr" panose="00000700000000000000" pitchFamily="2" charset="-78"/>
              </a:rPr>
              <a:t>وَ الْمُسَارِعِينَ فِي حَوَائِجِهِ وَ الْمُمْتَثِلِينَ لِأَوَامِرِهِ وَ نَوَاهِيهِ</a:t>
            </a:r>
            <a:r>
              <a:rPr lang="fa-IR" sz="4400" dirty="0" smtClean="0">
                <a:cs typeface="B Titr" panose="00000700000000000000" pitchFamily="2" charset="-78"/>
              </a:rPr>
              <a:t>‏ </a:t>
            </a:r>
          </a:p>
          <a:p>
            <a:pPr algn="ctr"/>
            <a:r>
              <a:rPr lang="fa-IR" sz="4400" dirty="0" smtClean="0">
                <a:cs typeface="B Titr" panose="00000700000000000000" pitchFamily="2" charset="-78"/>
              </a:rPr>
              <a:t>وَ </a:t>
            </a:r>
            <a:r>
              <a:rPr lang="fa-IR" sz="4400" dirty="0">
                <a:cs typeface="B Titr" panose="00000700000000000000" pitchFamily="2" charset="-78"/>
              </a:rPr>
              <a:t>الْمُحَامِينَ عَنْهُ وَ الْمُسْتَشْهَدِينَ بَيْنَ </a:t>
            </a:r>
            <a:r>
              <a:rPr lang="fa-IR" sz="4400" dirty="0" smtClean="0">
                <a:cs typeface="B Titr" panose="00000700000000000000" pitchFamily="2" charset="-78"/>
              </a:rPr>
              <a:t>يَدَيه.....</a:t>
            </a:r>
          </a:p>
          <a:p>
            <a:endParaRPr lang="fa-IR" sz="4400" dirty="0" smtClean="0">
              <a:cs typeface="B Titr" panose="00000700000000000000" pitchFamily="2" charset="-78"/>
            </a:endParaRPr>
          </a:p>
          <a:p>
            <a:pPr algn="l"/>
            <a:r>
              <a:rPr lang="fa-IR" sz="2400" dirty="0" smtClean="0">
                <a:cs typeface="B Titr" panose="00000700000000000000" pitchFamily="2" charset="-78"/>
              </a:rPr>
              <a:t>البلد </a:t>
            </a:r>
            <a:r>
              <a:rPr lang="fa-IR" sz="2400" dirty="0">
                <a:cs typeface="B Titr" panose="00000700000000000000" pitchFamily="2" charset="-78"/>
              </a:rPr>
              <a:t>الأمين و الدرع الحصين، النص، ص: 83</a:t>
            </a:r>
          </a:p>
          <a:p>
            <a:pPr algn="l"/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endParaRPr lang="fa-IR" sz="2400" dirty="0">
              <a:cs typeface="B Titr" panose="00000700000000000000" pitchFamily="2" charset="-78"/>
            </a:endParaRPr>
          </a:p>
          <a:p>
            <a:endParaRPr lang="fa-IR" sz="4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53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3"/>
            <a:ext cx="12192000" cy="6874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6343" y="913280"/>
            <a:ext cx="10794643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5400" dirty="0" smtClean="0">
                <a:solidFill>
                  <a:srgbClr val="FF0000"/>
                </a:solidFill>
                <a:cs typeface="B Titr" panose="00000700000000000000" pitchFamily="2" charset="-78"/>
              </a:rPr>
              <a:t>3.خودسازی</a:t>
            </a:r>
          </a:p>
          <a:p>
            <a:r>
              <a:rPr lang="fa-IR" sz="4400" dirty="0" smtClean="0">
                <a:cs typeface="B Titr" panose="00000700000000000000" pitchFamily="2" charset="-78"/>
              </a:rPr>
              <a:t>عَنْ </a:t>
            </a:r>
            <a:r>
              <a:rPr lang="fa-IR" sz="4400" dirty="0">
                <a:cs typeface="B Titr" panose="00000700000000000000" pitchFamily="2" charset="-78"/>
              </a:rPr>
              <a:t>أَبِي عَبْدِ </a:t>
            </a:r>
            <a:r>
              <a:rPr lang="fa-IR" sz="4400" dirty="0" smtClean="0">
                <a:cs typeface="B Titr" panose="00000700000000000000" pitchFamily="2" charset="-78"/>
              </a:rPr>
              <a:t>اللَّهِ(ع)‏ :</a:t>
            </a:r>
          </a:p>
          <a:p>
            <a:endParaRPr lang="fa-IR" sz="4400" dirty="0" smtClean="0">
              <a:cs typeface="B Titr" panose="00000700000000000000" pitchFamily="2" charset="-78"/>
            </a:endParaRPr>
          </a:p>
          <a:p>
            <a:r>
              <a:rPr lang="fa-IR" sz="5400" dirty="0" smtClean="0">
                <a:cs typeface="B Titr" panose="00000700000000000000" pitchFamily="2" charset="-78"/>
              </a:rPr>
              <a:t>مَنْ </a:t>
            </a:r>
            <a:r>
              <a:rPr lang="fa-IR" sz="5400" dirty="0">
                <a:cs typeface="B Titr" panose="00000700000000000000" pitchFamily="2" charset="-78"/>
              </a:rPr>
              <a:t>سَرَّهُ أَنْ يَكُونَ مِنْ أَصْحَابِ الْقَائِمِ فَلْيَنْتَظِرْ وَ لْيَعْمَلْ بِالْوَرَعِ وَ مَحَاسِنِ الْأَخْلَاقِ‏ وَ هُوَ </a:t>
            </a:r>
            <a:r>
              <a:rPr lang="fa-IR" sz="5400" dirty="0" smtClean="0">
                <a:cs typeface="B Titr" panose="00000700000000000000" pitchFamily="2" charset="-78"/>
              </a:rPr>
              <a:t>مُنْتَظِر.</a:t>
            </a:r>
          </a:p>
          <a:p>
            <a:pPr algn="l"/>
            <a:r>
              <a:rPr lang="fa-IR" sz="4000" dirty="0">
                <a:cs typeface="B Titr" panose="00000700000000000000" pitchFamily="2" charset="-78"/>
              </a:rPr>
              <a:t>الغيبة( للنعماني</a:t>
            </a:r>
            <a:r>
              <a:rPr lang="fa-IR" sz="4000" dirty="0" smtClean="0">
                <a:cs typeface="B Titr" panose="00000700000000000000" pitchFamily="2" charset="-78"/>
              </a:rPr>
              <a:t>)، النص  200</a:t>
            </a:r>
            <a:br>
              <a:rPr lang="fa-IR" sz="4000" dirty="0" smtClean="0">
                <a:cs typeface="B Titr" panose="00000700000000000000" pitchFamily="2" charset="-78"/>
              </a:rPr>
            </a:br>
            <a:endParaRPr lang="fa-IR" sz="4000" u="sng" dirty="0">
              <a:cs typeface="B Titr" panose="00000700000000000000" pitchFamily="2" charset="-78"/>
            </a:endParaRPr>
          </a:p>
          <a:p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90365" l="38379" r="6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99" r="29820" b="7790"/>
          <a:stretch/>
        </p:blipFill>
        <p:spPr>
          <a:xfrm>
            <a:off x="0" y="-522032"/>
            <a:ext cx="2569551" cy="5036695"/>
          </a:xfrm>
        </p:spPr>
      </p:pic>
    </p:spTree>
    <p:extLst>
      <p:ext uri="{BB962C8B-B14F-4D97-AF65-F5344CB8AC3E}">
        <p14:creationId xmlns:p14="http://schemas.microsoft.com/office/powerpoint/2010/main" val="275908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5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87318" y="627108"/>
            <a:ext cx="3807502" cy="34927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latin typeface="IRTitr" panose="02000506000000020002" pitchFamily="2" charset="-78"/>
                <a:cs typeface="B Titr" panose="00000700000000000000" pitchFamily="2" charset="-78"/>
              </a:rPr>
              <a:t>وضع موجود</a:t>
            </a:r>
            <a:endParaRPr lang="fa-IR" sz="80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369508" y="359764"/>
            <a:ext cx="3822492" cy="2278505"/>
          </a:xfrm>
          <a:prstGeom prst="wedgeEllipseCallout">
            <a:avLst>
              <a:gd name="adj1" fmla="val -61225"/>
              <a:gd name="adj2" fmla="val 1776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latin typeface="IRTitr" panose="02000506000000020002" pitchFamily="2" charset="-78"/>
                <a:cs typeface="B Titr" panose="00000700000000000000" pitchFamily="2" charset="-78"/>
              </a:rPr>
              <a:t>تحمل</a:t>
            </a:r>
            <a:endParaRPr lang="fa-IR" sz="80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9" name="Oval Callout 8"/>
          <p:cNvSpPr/>
          <p:nvPr/>
        </p:nvSpPr>
        <p:spPr>
          <a:xfrm flipH="1">
            <a:off x="179882" y="359763"/>
            <a:ext cx="3602636" cy="2278505"/>
          </a:xfrm>
          <a:prstGeom prst="wedgeEllipseCallout">
            <a:avLst>
              <a:gd name="adj1" fmla="val -58480"/>
              <a:gd name="adj2" fmla="val 177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600" dirty="0" smtClean="0">
                <a:solidFill>
                  <a:schemeClr val="tx1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اعتراض</a:t>
            </a:r>
            <a:endParaRPr lang="fa-IR" sz="6600" dirty="0">
              <a:solidFill>
                <a:schemeClr val="tx1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0" name="Rounded Rectangular Callout 9"/>
          <p:cNvSpPr/>
          <p:nvPr/>
        </p:nvSpPr>
        <p:spPr>
          <a:xfrm rot="10800000">
            <a:off x="5407077" y="4544846"/>
            <a:ext cx="5351489" cy="1274214"/>
          </a:xfrm>
          <a:prstGeom prst="wedgeRoundRectCallout">
            <a:avLst>
              <a:gd name="adj1" fmla="val 29588"/>
              <a:gd name="adj2" fmla="val 12701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1383" y="4695674"/>
            <a:ext cx="49367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latin typeface="IRTitr" panose="02000506000000020002" pitchFamily="2" charset="-78"/>
                <a:cs typeface="B Titr" panose="00000700000000000000" pitchFamily="2" charset="-78"/>
              </a:rPr>
              <a:t>تلاش برای تغییر</a:t>
            </a:r>
            <a:endParaRPr lang="fa-IR" sz="60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569626" y="3687580"/>
            <a:ext cx="3717561" cy="2818151"/>
          </a:xfrm>
          <a:prstGeom prst="bevel">
            <a:avLst/>
          </a:prstGeom>
          <a:gradFill>
            <a:gsLst>
              <a:gs pos="100000">
                <a:srgbClr val="FF0000"/>
              </a:gs>
              <a:gs pos="41000">
                <a:srgbClr val="FFFF00"/>
              </a:gs>
              <a:gs pos="0">
                <a:srgbClr val="FFC000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RTitr" panose="02000506000000020002" pitchFamily="2" charset="-78"/>
                <a:cs typeface="B Titr" panose="00000700000000000000" pitchFamily="2" charset="-78"/>
              </a:rPr>
              <a:t>انتظار</a:t>
            </a:r>
            <a:endParaRPr lang="fa-IR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2" name="Equal 11"/>
          <p:cNvSpPr/>
          <p:nvPr/>
        </p:nvSpPr>
        <p:spPr>
          <a:xfrm>
            <a:off x="3517692" y="4544845"/>
            <a:ext cx="2473377" cy="123111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41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3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47991"/>
            <a:ext cx="11405162" cy="61311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460" y="553792"/>
            <a:ext cx="10972588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4.تمسک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به دین و ثبات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قدم</a:t>
            </a:r>
          </a:p>
          <a:p>
            <a:r>
              <a:rPr lang="ar-SA" sz="4400" dirty="0" smtClean="0">
                <a:cs typeface="B Titr" panose="00000700000000000000" pitchFamily="2" charset="-78"/>
              </a:rPr>
              <a:t>عَنْ </a:t>
            </a:r>
            <a:r>
              <a:rPr lang="ar-SA" sz="4400" dirty="0">
                <a:cs typeface="B Titr" panose="00000700000000000000" pitchFamily="2" charset="-78"/>
              </a:rPr>
              <a:t>يَمَانٍ التَّمَّارِ قَالَ كُنَّا عِنْدَ أَبِي عَبْدِ </a:t>
            </a:r>
            <a:r>
              <a:rPr lang="ar-SA" sz="4400" dirty="0" smtClean="0">
                <a:cs typeface="B Titr" panose="00000700000000000000" pitchFamily="2" charset="-78"/>
              </a:rPr>
              <a:t>اللَّهِ</a:t>
            </a:r>
            <a:r>
              <a:rPr lang="en-US" sz="4400" dirty="0">
                <a:cs typeface="B Titr" panose="00000700000000000000" pitchFamily="2" charset="-78"/>
              </a:rPr>
              <a:t> </a:t>
            </a:r>
            <a:r>
              <a:rPr lang="ar-SA" sz="4400" dirty="0" smtClean="0">
                <a:cs typeface="B Titr" panose="00000700000000000000" pitchFamily="2" charset="-78"/>
              </a:rPr>
              <a:t>جُلُوساً </a:t>
            </a:r>
            <a:endParaRPr lang="fa-IR" sz="4400" dirty="0" smtClean="0">
              <a:cs typeface="B Titr" panose="00000700000000000000" pitchFamily="2" charset="-78"/>
            </a:endParaRPr>
          </a:p>
          <a:p>
            <a:r>
              <a:rPr lang="ar-SA" sz="4400" dirty="0" smtClean="0">
                <a:cs typeface="B Titr" panose="00000700000000000000" pitchFamily="2" charset="-78"/>
              </a:rPr>
              <a:t>فَقَالَ لَنَا</a:t>
            </a:r>
            <a:r>
              <a:rPr lang="en-US" sz="4400" dirty="0" smtClean="0">
                <a:cs typeface="B Titr" panose="00000700000000000000" pitchFamily="2" charset="-78"/>
              </a:rPr>
              <a:t>:</a:t>
            </a:r>
          </a:p>
          <a:p>
            <a:r>
              <a:rPr lang="ar-SA" sz="4400" dirty="0" smtClean="0">
                <a:cs typeface="B Titr" panose="00000700000000000000" pitchFamily="2" charset="-78"/>
              </a:rPr>
              <a:t> </a:t>
            </a:r>
            <a:r>
              <a:rPr lang="ar-SA" sz="4400" dirty="0">
                <a:cs typeface="B Titr" panose="00000700000000000000" pitchFamily="2" charset="-78"/>
              </a:rPr>
              <a:t>إِنَّ لِصَاحِبِ هَذَا الْأَمْرِ غَيْبَةً الْمُتَمَسِّكُ فِيهَا بِدِينِهِ كَالْخَارِطِ لِلْقَتَادِ ثُمَّ قَالَ هَكَذَا بِيَدِهِ فَأَيُّكُمْ يُمْسِكُ شَوْكَ الْقَتَادِ بِيَدِهِ ثُمَّ أَطْرَقَ مَلِيّاً ثُمَّ قَالَ إِنَ‏</a:t>
            </a:r>
            <a:r>
              <a:rPr lang="fa-IR" sz="4400" dirty="0">
                <a:cs typeface="B Titr" panose="00000700000000000000" pitchFamily="2" charset="-78"/>
              </a:rPr>
              <a:t> </a:t>
            </a:r>
            <a:r>
              <a:rPr lang="ar-SA" sz="4400" dirty="0">
                <a:cs typeface="B Titr" panose="00000700000000000000" pitchFamily="2" charset="-78"/>
              </a:rPr>
              <a:t>لِصَاحِبِ هَذَا الْأَمْرِ غَيْبَةً فَلْيَتَّقِ اللَّهَ عَبْدٌ وَ </a:t>
            </a:r>
            <a:r>
              <a:rPr lang="ar-SA" sz="6000" u="sng" dirty="0">
                <a:cs typeface="B Titr" panose="00000700000000000000" pitchFamily="2" charset="-78"/>
              </a:rPr>
              <a:t>لْيَتَمَسَّكْ </a:t>
            </a:r>
            <a:r>
              <a:rPr lang="ar-SA" sz="6000" u="sng" dirty="0" smtClean="0">
                <a:cs typeface="B Titr" panose="00000700000000000000" pitchFamily="2" charset="-78"/>
              </a:rPr>
              <a:t>بِدِينِه</a:t>
            </a:r>
            <a:r>
              <a:rPr lang="fa-IR" sz="4400" dirty="0" smtClean="0">
                <a:cs typeface="B Titr" panose="00000700000000000000" pitchFamily="2" charset="-78"/>
              </a:rPr>
              <a:t>.</a:t>
            </a:r>
          </a:p>
          <a:p>
            <a:pPr algn="ctr"/>
            <a:r>
              <a:rPr lang="fa-IR" sz="3600" dirty="0">
                <a:cs typeface="B Titr" panose="00000700000000000000" pitchFamily="2" charset="-78"/>
              </a:rPr>
              <a:t>کا</a:t>
            </a:r>
            <a:r>
              <a:rPr lang="ar-SA" sz="3600" dirty="0">
                <a:cs typeface="B Titr" panose="00000700000000000000" pitchFamily="2" charset="-78"/>
              </a:rPr>
              <a:t>في، ج‏1، ص33</a:t>
            </a:r>
            <a:r>
              <a:rPr lang="fa-IR" sz="3600" dirty="0">
                <a:cs typeface="B Titr" panose="00000700000000000000" pitchFamily="2" charset="-7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072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7730"/>
            <a:ext cx="12337961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000" dirty="0">
                <a:cs typeface="B Titr" panose="00000700000000000000" pitchFamily="2" charset="-78"/>
              </a:rPr>
              <a:t>قَالَ أَبُو عَبْدِ اللَّهِ ع‏ </a:t>
            </a:r>
            <a:r>
              <a:rPr lang="en-US" sz="6000" dirty="0" smtClean="0">
                <a:cs typeface="B Titr" panose="00000700000000000000" pitchFamily="2" charset="-78"/>
              </a:rPr>
              <a:t>:…</a:t>
            </a:r>
            <a:r>
              <a:rPr lang="fa-IR" sz="6000" dirty="0" smtClean="0">
                <a:cs typeface="B Titr" panose="00000700000000000000" pitchFamily="2" charset="-78"/>
              </a:rPr>
              <a:t>فَإِذَا </a:t>
            </a:r>
            <a:r>
              <a:rPr lang="fa-IR" sz="6000" dirty="0">
                <a:cs typeface="B Titr" panose="00000700000000000000" pitchFamily="2" charset="-78"/>
              </a:rPr>
              <a:t>حَضَرَتْ بَلِيَّةٌ </a:t>
            </a:r>
            <a:endParaRPr lang="en-US" sz="6000" dirty="0" smtClean="0">
              <a:cs typeface="B Titr" panose="00000700000000000000" pitchFamily="2" charset="-78"/>
            </a:endParaRPr>
          </a:p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فَاجْعَلُوا </a:t>
            </a:r>
            <a:r>
              <a:rPr lang="fa-IR" sz="6000" dirty="0">
                <a:cs typeface="B Titr" panose="00000700000000000000" pitchFamily="2" charset="-78"/>
              </a:rPr>
              <a:t>أَمْوَالَكُمْ‏ دُونَ‏ أَنْفُسِكُمْ</a:t>
            </a:r>
            <a:r>
              <a:rPr lang="fa-IR" sz="6000" dirty="0" smtClean="0">
                <a:cs typeface="B Titr" panose="00000700000000000000" pitchFamily="2" charset="-78"/>
              </a:rPr>
              <a:t>‏</a:t>
            </a:r>
            <a:endParaRPr lang="en-US" sz="6000" dirty="0" smtClean="0">
              <a:cs typeface="B Titr" panose="00000700000000000000" pitchFamily="2" charset="-78"/>
            </a:endParaRPr>
          </a:p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 </a:t>
            </a:r>
            <a:r>
              <a:rPr lang="fa-IR" sz="6000" dirty="0">
                <a:cs typeface="B Titr" panose="00000700000000000000" pitchFamily="2" charset="-78"/>
              </a:rPr>
              <a:t>وَ إِذَا نَزَلَتْ نَازِلَةٌ فَاجْعَلُوا أَنْفُسَكُمْ دُونَ </a:t>
            </a:r>
            <a:r>
              <a:rPr lang="fa-IR" sz="6000" dirty="0" smtClean="0">
                <a:cs typeface="B Titr" panose="00000700000000000000" pitchFamily="2" charset="-78"/>
              </a:rPr>
              <a:t>دِينِكُمْ</a:t>
            </a:r>
            <a:endParaRPr lang="en-US" sz="6000" dirty="0" smtClean="0">
              <a:cs typeface="B Titr" panose="00000700000000000000" pitchFamily="2" charset="-78"/>
            </a:endParaRPr>
          </a:p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 </a:t>
            </a:r>
            <a:r>
              <a:rPr lang="fa-IR" sz="6000" dirty="0">
                <a:cs typeface="B Titr" panose="00000700000000000000" pitchFamily="2" charset="-78"/>
              </a:rPr>
              <a:t>وَ اعْلَمُوا أَنَّ الْهَالِكَ مَنْ هَلَكَ </a:t>
            </a:r>
            <a:r>
              <a:rPr lang="fa-IR" sz="6000" dirty="0" smtClean="0">
                <a:cs typeface="B Titr" panose="00000700000000000000" pitchFamily="2" charset="-78"/>
              </a:rPr>
              <a:t>دِينُهُ</a:t>
            </a:r>
          </a:p>
          <a:p>
            <a:pPr algn="ctr"/>
            <a:r>
              <a:rPr lang="fa-IR" sz="4800" dirty="0" smtClean="0">
                <a:solidFill>
                  <a:srgbClr val="FF0000"/>
                </a:solidFill>
              </a:rPr>
              <a:t>الكافي </a:t>
            </a:r>
            <a:r>
              <a:rPr lang="fa-IR" sz="4800" dirty="0">
                <a:solidFill>
                  <a:srgbClr val="FF0000"/>
                </a:solidFill>
              </a:rPr>
              <a:t>(ط - الإسلامية)، ج‏2، ص: 216</a:t>
            </a:r>
          </a:p>
          <a:p>
            <a:r>
              <a:rPr lang="fa-IR" sz="6000" dirty="0"/>
              <a:t/>
            </a:r>
            <a:br>
              <a:rPr lang="fa-IR" sz="6000" dirty="0"/>
            </a:br>
            <a:endParaRPr lang="fa-IR" sz="6000" dirty="0"/>
          </a:p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 </a:t>
            </a:r>
            <a:r>
              <a:rPr lang="fa-IR" sz="6000" dirty="0">
                <a:cs typeface="B Titr" panose="00000700000000000000" pitchFamily="2" charset="-78"/>
              </a:rPr>
              <a:t/>
            </a:r>
            <a:br>
              <a:rPr lang="fa-IR" sz="6000" dirty="0">
                <a:cs typeface="B Titr" panose="00000700000000000000" pitchFamily="2" charset="-78"/>
              </a:rPr>
            </a:br>
            <a:endParaRPr lang="en-US" sz="6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55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9701" y="772736"/>
            <a:ext cx="111402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cs typeface="B Zar" panose="00000700000000000000" pitchFamily="2" charset="-78"/>
              </a:rPr>
              <a:t>در روایت دیگر فرمود: «خذ الحائطة لدینک» به کمیل </a:t>
            </a:r>
            <a:endParaRPr lang="fa-IR" sz="3600" dirty="0" smtClean="0">
              <a:cs typeface="B Zar" panose="00000700000000000000" pitchFamily="2" charset="-78"/>
            </a:endParaRPr>
          </a:p>
          <a:p>
            <a:r>
              <a:rPr lang="fa-IR" sz="3600" dirty="0" smtClean="0">
                <a:cs typeface="B Zar" panose="00000700000000000000" pitchFamily="2" charset="-78"/>
              </a:rPr>
              <a:t>و </a:t>
            </a:r>
            <a:r>
              <a:rPr lang="fa-IR" sz="3600" dirty="0">
                <a:cs typeface="B Zar" panose="00000700000000000000" pitchFamily="2" charset="-78"/>
              </a:rPr>
              <a:t>امثال کمیل </a:t>
            </a:r>
            <a:r>
              <a:rPr lang="fa-IR" sz="3600" dirty="0" smtClean="0">
                <a:cs typeface="B Zar" panose="00000700000000000000" pitchFamily="2" charset="-78"/>
              </a:rPr>
              <a:t>فرمود: </a:t>
            </a:r>
            <a:r>
              <a:rPr lang="fa-IR" sz="3600" dirty="0">
                <a:cs typeface="B Zar" panose="00000700000000000000" pitchFamily="2" charset="-78"/>
              </a:rPr>
              <a:t>شما دیوار دور باغ دینتان بکشید </a:t>
            </a:r>
            <a:endParaRPr lang="fa-IR" sz="3600" dirty="0" smtClean="0">
              <a:cs typeface="B Zar" panose="00000700000000000000" pitchFamily="2" charset="-78"/>
            </a:endParaRPr>
          </a:p>
          <a:p>
            <a:r>
              <a:rPr lang="fa-IR" sz="3600" dirty="0" smtClean="0">
                <a:cs typeface="B Zar" panose="00000700000000000000" pitchFamily="2" charset="-78"/>
              </a:rPr>
              <a:t>این </a:t>
            </a:r>
            <a:r>
              <a:rPr lang="fa-IR" sz="3600" dirty="0">
                <a:cs typeface="B Zar" panose="00000700000000000000" pitchFamily="2" charset="-78"/>
              </a:rPr>
              <a:t>شجره طیّبه‌ای که آبیاری کردید و ثمربخش شد </a:t>
            </a:r>
            <a:r>
              <a:rPr lang="fa-IR" sz="3600" dirty="0" smtClean="0">
                <a:cs typeface="B Zar" panose="00000700000000000000" pitchFamily="2" charset="-78"/>
              </a:rPr>
              <a:t>در</a:t>
            </a:r>
          </a:p>
          <a:p>
            <a:r>
              <a:rPr lang="fa-IR" sz="3600" dirty="0" smtClean="0">
                <a:cs typeface="B Zar" panose="00000700000000000000" pitchFamily="2" charset="-78"/>
              </a:rPr>
              <a:t> </a:t>
            </a:r>
            <a:r>
              <a:rPr lang="fa-IR" sz="3600" dirty="0">
                <a:cs typeface="B Zar" panose="00000700000000000000" pitchFamily="2" charset="-78"/>
              </a:rPr>
              <a:t>دست بیگانگان قرار </a:t>
            </a:r>
            <a:r>
              <a:rPr lang="fa-IR" sz="3600" dirty="0" smtClean="0">
                <a:cs typeface="B Zar" panose="00000700000000000000" pitchFamily="2" charset="-78"/>
              </a:rPr>
              <a:t>نگیرد، </a:t>
            </a:r>
            <a:r>
              <a:rPr lang="fa-IR" sz="3600" dirty="0">
                <a:cs typeface="B Zar" panose="00000700000000000000" pitchFamily="2" charset="-78"/>
              </a:rPr>
              <a:t>در دسترس آنها قرار </a:t>
            </a:r>
            <a:r>
              <a:rPr lang="fa-IR" sz="3600" dirty="0" smtClean="0">
                <a:cs typeface="B Zar" panose="00000700000000000000" pitchFamily="2" charset="-78"/>
              </a:rPr>
              <a:t>نگیرد، </a:t>
            </a:r>
            <a:endParaRPr lang="fa-IR" sz="3600" dirty="0" smtClean="0">
              <a:cs typeface="B Zar" panose="00000700000000000000" pitchFamily="2" charset="-78"/>
            </a:endParaRPr>
          </a:p>
          <a:p>
            <a:r>
              <a:rPr lang="fa-IR" sz="3600" dirty="0" smtClean="0">
                <a:cs typeface="B Zar" panose="00000700000000000000" pitchFamily="2" charset="-78"/>
              </a:rPr>
              <a:t>دینتان </a:t>
            </a:r>
            <a:r>
              <a:rPr lang="fa-IR" sz="3600" dirty="0">
                <a:cs typeface="B Zar" panose="00000700000000000000" pitchFamily="2" charset="-78"/>
              </a:rPr>
              <a:t>را در وسط </a:t>
            </a:r>
            <a:r>
              <a:rPr lang="fa-IR" sz="3600" dirty="0" smtClean="0">
                <a:cs typeface="B Zar" panose="00000700000000000000" pitchFamily="2" charset="-78"/>
              </a:rPr>
              <a:t>بگذارید، </a:t>
            </a:r>
            <a:r>
              <a:rPr lang="fa-IR" sz="3600" dirty="0">
                <a:cs typeface="B Zar" panose="00000700000000000000" pitchFamily="2" charset="-78"/>
              </a:rPr>
              <a:t>دورش را دیوار بکشید تا هر کسی طمع نکند پیشنهاد باطل به شما ندهد و برای اینکه دین از هر نظر مصون بماند </a:t>
            </a:r>
            <a:r>
              <a:rPr lang="fa-IR" sz="3600" b="1" dirty="0">
                <a:solidFill>
                  <a:srgbClr val="FF0000"/>
                </a:solidFill>
                <a:cs typeface="B Yekan" panose="00000400000000000000" pitchFamily="2" charset="-78"/>
              </a:rPr>
              <a:t>دوتا دیوار دورش </a:t>
            </a:r>
            <a:r>
              <a:rPr lang="fa-IR" sz="36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بکشید: </a:t>
            </a:r>
            <a:r>
              <a:rPr lang="fa-IR" sz="3600" b="1" dirty="0">
                <a:solidFill>
                  <a:srgbClr val="FF0000"/>
                </a:solidFill>
                <a:cs typeface="B Yekan" panose="00000400000000000000" pitchFamily="2" charset="-78"/>
              </a:rPr>
              <a:t>یک دیوار جان, یک دیوار </a:t>
            </a:r>
            <a:r>
              <a:rPr lang="fa-IR" sz="3600" b="1" dirty="0" smtClean="0">
                <a:solidFill>
                  <a:srgbClr val="FF0000"/>
                </a:solidFill>
                <a:cs typeface="B Yekan" panose="00000400000000000000" pitchFamily="2" charset="-78"/>
              </a:rPr>
              <a:t>مال</a:t>
            </a:r>
            <a:r>
              <a:rPr lang="fa-IR" sz="3600" dirty="0" smtClean="0">
                <a:cs typeface="B Zar" panose="00000700000000000000" pitchFamily="2" charset="-78"/>
              </a:rPr>
              <a:t>. </a:t>
            </a:r>
            <a:r>
              <a:rPr lang="fa-IR" sz="3600" dirty="0">
                <a:cs typeface="B Zar" panose="00000700000000000000" pitchFamily="2" charset="-78"/>
              </a:rPr>
              <a:t>دین تمام هویّت انسان را تأمین </a:t>
            </a:r>
            <a:r>
              <a:rPr lang="fa-IR" sz="3600" dirty="0" smtClean="0">
                <a:cs typeface="B Zar" panose="00000700000000000000" pitchFamily="2" charset="-78"/>
              </a:rPr>
              <a:t>می‌کند؛ </a:t>
            </a:r>
            <a:r>
              <a:rPr lang="fa-IR" sz="3600" dirty="0">
                <a:cs typeface="B Zar" panose="00000700000000000000" pitchFamily="2" charset="-78"/>
              </a:rPr>
              <a:t>نه تنها انسان باید آن را با دیوارهای ظاهری حفظ </a:t>
            </a:r>
            <a:r>
              <a:rPr lang="fa-IR" sz="3600" dirty="0" smtClean="0">
                <a:cs typeface="B Zar" panose="00000700000000000000" pitchFamily="2" charset="-78"/>
              </a:rPr>
              <a:t>بکند، </a:t>
            </a:r>
            <a:r>
              <a:rPr lang="fa-IR" sz="3600" dirty="0">
                <a:cs typeface="B Zar" panose="00000700000000000000" pitchFamily="2" charset="-78"/>
              </a:rPr>
              <a:t>بلکه با دو جدار با دو دیوار دین را در هسته مرکزی هویّت خود قرار بدهد و حفظ بکند.</a:t>
            </a:r>
            <a:endParaRPr lang="en-US" sz="3600" dirty="0">
              <a:cs typeface="B Za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6" t="11267" r="2496" b="10423"/>
          <a:stretch/>
        </p:blipFill>
        <p:spPr>
          <a:xfrm flipH="1">
            <a:off x="771435" y="206067"/>
            <a:ext cx="1920250" cy="2770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5407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10465" y="164893"/>
            <a:ext cx="4856814" cy="2848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5.دعا برای</a:t>
            </a:r>
          </a:p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 امام زمان(ع)</a:t>
            </a:r>
            <a:endParaRPr lang="fa-IR" sz="60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10465" y="3511446"/>
            <a:ext cx="4856814" cy="2848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7.ارتباط 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با فقیهان و مراجع</a:t>
            </a:r>
            <a:endParaRPr lang="fa-IR" sz="60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79225" y="3511446"/>
            <a:ext cx="4856814" cy="2848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600" dirty="0" smtClean="0">
                <a:solidFill>
                  <a:srgbClr val="002060"/>
                </a:solidFill>
                <a:cs typeface="B Titr" panose="00000700000000000000" pitchFamily="2" charset="-78"/>
              </a:rPr>
              <a:t>8.ارتباط </a:t>
            </a:r>
            <a:r>
              <a:rPr lang="fa-IR" sz="6600" dirty="0" smtClean="0">
                <a:solidFill>
                  <a:srgbClr val="002060"/>
                </a:solidFill>
                <a:cs typeface="B Titr" panose="00000700000000000000" pitchFamily="2" charset="-78"/>
              </a:rPr>
              <a:t>با</a:t>
            </a:r>
          </a:p>
          <a:p>
            <a:pPr algn="ctr"/>
            <a:r>
              <a:rPr lang="fa-IR" sz="6600" dirty="0" smtClean="0">
                <a:solidFill>
                  <a:srgbClr val="002060"/>
                </a:solidFill>
                <a:cs typeface="B Titr" panose="00000700000000000000" pitchFamily="2" charset="-78"/>
              </a:rPr>
              <a:t> امام زمان</a:t>
            </a:r>
            <a:endParaRPr lang="fa-IR" sz="66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9225" y="164893"/>
            <a:ext cx="4856814" cy="2848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 smtClean="0">
                <a:solidFill>
                  <a:srgbClr val="002060"/>
                </a:solidFill>
                <a:cs typeface="B Titr" panose="00000700000000000000" pitchFamily="2" charset="-78"/>
              </a:rPr>
              <a:t>6.تلاش برای آماده سازی خود و دیگران</a:t>
            </a:r>
            <a:endParaRPr lang="fa-IR" sz="5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97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806" y="889056"/>
            <a:ext cx="87189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>
                <a:cs typeface="B Titr" panose="00000700000000000000" pitchFamily="2" charset="-78"/>
              </a:rPr>
              <a:t>انجام دادن مستحبات و اعمال صالح به نیابت از آن حضرت و اهدای ثواب آن به ارواح طیّبه عترت </a:t>
            </a:r>
            <a:r>
              <a:rPr lang="fa-IR" sz="4000" dirty="0" smtClean="0">
                <a:cs typeface="B Titr" panose="00000700000000000000" pitchFamily="2" charset="-78"/>
              </a:rPr>
              <a:t>طاهره </a:t>
            </a:r>
            <a:r>
              <a:rPr lang="fa-IR" sz="2400" dirty="0" smtClean="0">
                <a:cs typeface="B Titr" panose="00000700000000000000" pitchFamily="2" charset="-78"/>
              </a:rPr>
              <a:t>(</a:t>
            </a:r>
            <a:r>
              <a:rPr lang="fa-IR" sz="2400" dirty="0">
                <a:cs typeface="B Titr" panose="00000700000000000000" pitchFamily="2" charset="-78"/>
              </a:rPr>
              <a:t>علیهم‌السلام) </a:t>
            </a:r>
            <a:r>
              <a:rPr lang="fa-IR" sz="4000" dirty="0">
                <a:cs typeface="B Titr" panose="00000700000000000000" pitchFamily="2" charset="-78"/>
              </a:rPr>
              <a:t>نیز از بهترین راه‏هایی است که می‏تواند ارتباط انسان با آن وجود مبارک را تأمین کند و بهترین حالت در چنین نیابتی، آن است که انسان در برابر عمل خویش از آن امام خواسته‏ای نداشته باشد، چرا که از قدر عملش می‏کاهد.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4131" r="13748" b="24695"/>
          <a:stretch/>
        </p:blipFill>
        <p:spPr>
          <a:xfrm flipH="1">
            <a:off x="112411" y="154543"/>
            <a:ext cx="2566395" cy="34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2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474" b="84115" l="44922" r="77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1" t="27135" r="22460" b="16248"/>
          <a:stretch/>
        </p:blipFill>
        <p:spPr>
          <a:xfrm>
            <a:off x="104931" y="3606085"/>
            <a:ext cx="2905557" cy="32519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 rot="19003795">
            <a:off x="1828067" y="6524818"/>
            <a:ext cx="182024" cy="18205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 rot="19003795">
            <a:off x="1587493" y="6541523"/>
            <a:ext cx="155656" cy="14864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43838" y="81307"/>
            <a:ext cx="5618357" cy="85000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800" dirty="0" smtClean="0">
                <a:solidFill>
                  <a:srgbClr val="FFFF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انگیزه های انتظار امام</a:t>
            </a:r>
            <a:endParaRPr lang="fa-IR" sz="4800" dirty="0">
              <a:solidFill>
                <a:srgbClr val="FFFF0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7742" y="1090149"/>
            <a:ext cx="7972022" cy="64849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latin typeface="IRTitr" panose="02000506000000020002" pitchFamily="2" charset="-78"/>
                <a:cs typeface="B Titr" panose="00000700000000000000" pitchFamily="2" charset="-78"/>
              </a:rPr>
              <a:t>خبر داشتن از وضع موجود و تنفّر از موانع انتظار</a:t>
            </a:r>
            <a:endParaRPr lang="fa-IR" sz="36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3377" y="2680949"/>
            <a:ext cx="7546387" cy="5907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600" dirty="0" smtClean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خبر داشتن از وضع دنیا و آخرت</a:t>
            </a:r>
            <a:endParaRPr lang="fa-IR" sz="3600" dirty="0">
              <a:solidFill>
                <a:srgbClr val="00206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416" y="4082601"/>
            <a:ext cx="8208129" cy="5527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600" dirty="0" smtClean="0">
                <a:solidFill>
                  <a:srgbClr val="C000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خبر داشتن از مظلومیت و حقّانیت اهل بیت (ع)</a:t>
            </a:r>
            <a:endParaRPr lang="fa-IR" sz="3600" dirty="0">
              <a:solidFill>
                <a:srgbClr val="C0000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3838" y="4752302"/>
            <a:ext cx="6475926" cy="731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600" dirty="0" smtClean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خبر داشتن از مظلومیت امام زمان(ع)</a:t>
            </a:r>
            <a:endParaRPr lang="fa-IR" sz="3600" dirty="0">
              <a:solidFill>
                <a:srgbClr val="00206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7246" y="5600356"/>
            <a:ext cx="5801299" cy="6594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600" dirty="0" smtClean="0">
                <a:latin typeface="IRTitr" panose="02000506000000020002" pitchFamily="2" charset="-78"/>
                <a:cs typeface="B Titr" panose="00000700000000000000" pitchFamily="2" charset="-78"/>
              </a:rPr>
              <a:t>رحیم و محسن بودن</a:t>
            </a:r>
            <a:endParaRPr lang="fa-IR" sz="36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931" y="1873616"/>
            <a:ext cx="9899806" cy="64849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latin typeface="IRTitr" panose="02000506000000020002" pitchFamily="2" charset="-78"/>
                <a:cs typeface="B Titr" panose="00000700000000000000" pitchFamily="2" charset="-78"/>
              </a:rPr>
              <a:t>محبوب بودن موضوع منجی و مهدی موعود موجود نزد انسان</a:t>
            </a:r>
            <a:endParaRPr lang="fa-IR" sz="36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4098" y="3410755"/>
            <a:ext cx="6988057" cy="5656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600" dirty="0" smtClean="0">
                <a:solidFill>
                  <a:srgbClr val="C000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توجه به علم الهی نسبت به عملکرد ما</a:t>
            </a:r>
            <a:endParaRPr lang="fa-IR" sz="3600" dirty="0">
              <a:solidFill>
                <a:srgbClr val="C00000"/>
              </a:solidFill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1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000"/>
            </a:gs>
            <a:gs pos="20000">
              <a:srgbClr val="FFFF0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2209800" y="295136"/>
            <a:ext cx="7848600" cy="695464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800" dirty="0">
                <a:solidFill>
                  <a:srgbClr val="C00000"/>
                </a:solidFill>
                <a:cs typeface="B Titr" panose="00000700000000000000" pitchFamily="2" charset="-78"/>
              </a:rPr>
              <a:t>نقشه راه شیعه در دوران غیبت</a:t>
            </a:r>
          </a:p>
        </p:txBody>
      </p:sp>
      <p:sp>
        <p:nvSpPr>
          <p:cNvPr id="11" name="Oval 10"/>
          <p:cNvSpPr/>
          <p:nvPr/>
        </p:nvSpPr>
        <p:spPr>
          <a:xfrm>
            <a:off x="7908880" y="1180528"/>
            <a:ext cx="2819400" cy="2514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نجات از مرگ جاهلیت</a:t>
            </a:r>
          </a:p>
        </p:txBody>
      </p:sp>
      <p:sp>
        <p:nvSpPr>
          <p:cNvPr id="12" name="Oval 11"/>
          <p:cNvSpPr/>
          <p:nvPr/>
        </p:nvSpPr>
        <p:spPr>
          <a:xfrm>
            <a:off x="4860880" y="1196450"/>
            <a:ext cx="2819400" cy="2514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معرفت</a:t>
            </a:r>
          </a:p>
          <a:p>
            <a:pPr algn="ctr"/>
            <a:r>
              <a:rPr lang="fa-IR" sz="3600" dirty="0">
                <a:cs typeface="B Titr" panose="00000700000000000000" pitchFamily="2" charset="-78"/>
              </a:rPr>
              <a:t> امام </a:t>
            </a:r>
            <a:r>
              <a:rPr lang="fa-IR" sz="3600" dirty="0" smtClean="0">
                <a:cs typeface="B Titr" panose="00000700000000000000" pitchFamily="2" charset="-78"/>
              </a:rPr>
              <a:t>زمان</a:t>
            </a:r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12880" y="1196450"/>
            <a:ext cx="2819400" cy="2514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شناخت حکومت</a:t>
            </a:r>
          </a:p>
          <a:p>
            <a:pPr algn="ctr"/>
            <a:r>
              <a:rPr lang="fa-IR" sz="3600" dirty="0">
                <a:cs typeface="B Titr" panose="00000700000000000000" pitchFamily="2" charset="-78"/>
              </a:rPr>
              <a:t> امام </a:t>
            </a:r>
            <a:r>
              <a:rPr lang="fa-IR" sz="3600" dirty="0" smtClean="0">
                <a:cs typeface="B Titr" panose="00000700000000000000" pitchFamily="2" charset="-78"/>
              </a:rPr>
              <a:t>زمان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63890" y="3711614"/>
            <a:ext cx="3060510" cy="260046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cs typeface="B Titr" panose="00000700000000000000" pitchFamily="2" charset="-78"/>
              </a:rPr>
              <a:t>شناخت  وظیفه خود نسبت به حکومت</a:t>
            </a:r>
          </a:p>
        </p:txBody>
      </p:sp>
      <p:sp>
        <p:nvSpPr>
          <p:cNvPr id="15" name="Oval 14"/>
          <p:cNvSpPr/>
          <p:nvPr/>
        </p:nvSpPr>
        <p:spPr>
          <a:xfrm>
            <a:off x="4876800" y="3721282"/>
            <a:ext cx="2971800" cy="2514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قیام برای احیای  امراهل بیت</a:t>
            </a:r>
          </a:p>
        </p:txBody>
      </p:sp>
      <p:sp>
        <p:nvSpPr>
          <p:cNvPr id="16" name="Oval 15"/>
          <p:cNvSpPr/>
          <p:nvPr/>
        </p:nvSpPr>
        <p:spPr>
          <a:xfrm>
            <a:off x="7902054" y="3883918"/>
            <a:ext cx="2743200" cy="2189328"/>
          </a:xfrm>
          <a:prstGeom prst="ellipse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مجرای فیض الهی شدن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7375480" y="1796383"/>
            <a:ext cx="838200" cy="12732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400">
              <a:cs typeface="B Titr" panose="00000700000000000000" pitchFamily="2" charset="-78"/>
            </a:endParaRPr>
          </a:p>
        </p:txBody>
      </p:sp>
      <p:sp>
        <p:nvSpPr>
          <p:cNvPr id="18" name="Left Arrow 17"/>
          <p:cNvSpPr/>
          <p:nvPr/>
        </p:nvSpPr>
        <p:spPr>
          <a:xfrm rot="16200000">
            <a:off x="2909674" y="3056306"/>
            <a:ext cx="568945" cy="118181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400">
              <a:cs typeface="B Titr" panose="00000700000000000000" pitchFamily="2" charset="-78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4327480" y="1889927"/>
            <a:ext cx="838200" cy="12732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400">
              <a:cs typeface="B Titr" panose="00000700000000000000" pitchFamily="2" charset="-78"/>
            </a:endParaRPr>
          </a:p>
        </p:txBody>
      </p:sp>
      <p:sp>
        <p:nvSpPr>
          <p:cNvPr id="20" name="Left Arrow 19"/>
          <p:cNvSpPr/>
          <p:nvPr/>
        </p:nvSpPr>
        <p:spPr>
          <a:xfrm rot="10800000">
            <a:off x="4457700" y="4429260"/>
            <a:ext cx="838200" cy="12732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400">
              <a:cs typeface="B Titr" panose="00000700000000000000" pitchFamily="2" charset="-78"/>
            </a:endParaRPr>
          </a:p>
        </p:txBody>
      </p:sp>
      <p:sp>
        <p:nvSpPr>
          <p:cNvPr id="26" name="Left Arrow 25"/>
          <p:cNvSpPr/>
          <p:nvPr/>
        </p:nvSpPr>
        <p:spPr>
          <a:xfrm rot="10800000">
            <a:off x="7456227" y="4375237"/>
            <a:ext cx="838200" cy="127322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400">
              <a:cs typeface="B Titr" panose="000007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6164760"/>
            <a:ext cx="6019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dirty="0">
                <a:latin typeface="Adobe Arabic" panose="02040503050201020203" pitchFamily="18" charset="-78"/>
                <a:cs typeface="B Titr" panose="00000700000000000000" pitchFamily="2" charset="-78"/>
              </a:rPr>
              <a:t>امام </a:t>
            </a:r>
            <a:r>
              <a:rPr lang="fa-IR" sz="3600" dirty="0" smtClean="0">
                <a:latin typeface="Adobe Arabic" panose="02040503050201020203" pitchFamily="18" charset="-78"/>
                <a:cs typeface="B Titr" panose="00000700000000000000" pitchFamily="2" charset="-78"/>
              </a:rPr>
              <a:t>مهدی، </a:t>
            </a:r>
            <a:r>
              <a:rPr lang="fa-IR" sz="3600" dirty="0">
                <a:latin typeface="Adobe Arabic" panose="02040503050201020203" pitchFamily="18" charset="-78"/>
                <a:cs typeface="B Titr" panose="00000700000000000000" pitchFamily="2" charset="-78"/>
              </a:rPr>
              <a:t>موجود موعود،ص:178</a:t>
            </a:r>
          </a:p>
        </p:txBody>
      </p:sp>
    </p:spTree>
    <p:extLst>
      <p:ext uri="{BB962C8B-B14F-4D97-AF65-F5344CB8AC3E}">
        <p14:creationId xmlns:p14="http://schemas.microsoft.com/office/powerpoint/2010/main" val="9909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2" y="375940"/>
            <a:ext cx="3497680" cy="311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1"/>
          <a:stretch/>
        </p:blipFill>
        <p:spPr>
          <a:xfrm>
            <a:off x="2990306" y="3043003"/>
            <a:ext cx="2322512" cy="351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57600" y="899410"/>
            <a:ext cx="853440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cs typeface="B Titr" panose="00000700000000000000" pitchFamily="2" charset="-78"/>
              </a:rPr>
              <a:t>1.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انتظار</a:t>
            </a:r>
            <a:r>
              <a:rPr lang="fa-IR" sz="6000" dirty="0" smtClean="0">
                <a:cs typeface="B Titr" panose="00000700000000000000" pitchFamily="2" charset="-78"/>
              </a:rPr>
              <a:t> </a:t>
            </a:r>
            <a:r>
              <a:rPr lang="fa-IR" sz="3200" dirty="0" smtClean="0">
                <a:cs typeface="B Titr" panose="00000700000000000000" pitchFamily="2" charset="-78"/>
              </a:rPr>
              <a:t>عامیانه</a:t>
            </a:r>
            <a:r>
              <a:rPr lang="fa-IR" sz="4000" dirty="0" smtClean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solidFill>
                  <a:srgbClr val="FFC000"/>
                </a:solidFill>
                <a:cs typeface="B Titr" panose="00000700000000000000" pitchFamily="2" charset="-78"/>
              </a:rPr>
              <a:t>عالمانه</a:t>
            </a:r>
            <a:r>
              <a:rPr lang="fa-IR" sz="4000" dirty="0" smtClean="0">
                <a:cs typeface="B Titr" panose="00000700000000000000" pitchFamily="2" charset="-78"/>
              </a:rPr>
              <a:t> </a:t>
            </a:r>
            <a:r>
              <a:rPr lang="fa-IR" sz="4800" dirty="0" smtClean="0">
                <a:solidFill>
                  <a:srgbClr val="FF0000"/>
                </a:solidFill>
                <a:cs typeface="B Titr" panose="00000700000000000000" pitchFamily="2" charset="-78"/>
              </a:rPr>
              <a:t>عارفانه</a:t>
            </a:r>
          </a:p>
          <a:p>
            <a:pPr algn="ctr"/>
            <a:r>
              <a:rPr lang="fa-IR" sz="4800" dirty="0" smtClean="0">
                <a:cs typeface="B Titr" panose="00000700000000000000" pitchFamily="2" charset="-78"/>
              </a:rPr>
              <a:t>استاد پناهیان</a:t>
            </a:r>
          </a:p>
          <a:p>
            <a:pPr algn="ctr"/>
            <a:endParaRPr lang="fa-IR" sz="4800" dirty="0">
              <a:cs typeface="B Titr" panose="00000700000000000000" pitchFamily="2" charset="-78"/>
            </a:endParaRPr>
          </a:p>
          <a:p>
            <a:pPr algn="ctr"/>
            <a:endParaRPr lang="fa-IR" sz="4800" dirty="0">
              <a:cs typeface="B Titr" panose="00000700000000000000" pitchFamily="2" charset="-78"/>
            </a:endParaRPr>
          </a:p>
          <a:p>
            <a:r>
              <a:rPr lang="fa-IR" sz="4800" dirty="0" smtClean="0">
                <a:cs typeface="B Titr" panose="00000700000000000000" pitchFamily="2" charset="-78"/>
              </a:rPr>
              <a:t>2.انتظار و وظایف منتظران</a:t>
            </a:r>
          </a:p>
          <a:p>
            <a:pPr algn="ctr"/>
            <a:r>
              <a:rPr lang="fa-IR" sz="4800" dirty="0" smtClean="0">
                <a:cs typeface="B Titr" panose="00000700000000000000" pitchFamily="2" charset="-78"/>
              </a:rPr>
              <a:t>استاد نیلی پور</a:t>
            </a:r>
            <a:endParaRPr lang="fa-IR" sz="4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749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0" y="300584"/>
            <a:ext cx="4790218" cy="611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61346" y="2023670"/>
            <a:ext cx="6175949" cy="21852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800" dirty="0" smtClean="0">
                <a:cs typeface="B Titr" panose="00000700000000000000" pitchFamily="2" charset="-78"/>
              </a:rPr>
              <a:t>3. </a:t>
            </a:r>
            <a:r>
              <a:rPr lang="fa-IR" sz="4400" dirty="0" smtClean="0">
                <a:cs typeface="B Titr" panose="00000700000000000000" pitchFamily="2" charset="-78"/>
              </a:rPr>
              <a:t>معرفت امام عصر </a:t>
            </a:r>
          </a:p>
          <a:p>
            <a:pPr algn="ctr"/>
            <a:r>
              <a:rPr lang="fa-IR" sz="4400" dirty="0" smtClean="0">
                <a:cs typeface="B Titr" panose="00000700000000000000" pitchFamily="2" charset="-78"/>
              </a:rPr>
              <a:t>و تکلیف منتظران</a:t>
            </a:r>
          </a:p>
          <a:p>
            <a:pPr algn="ctr"/>
            <a:r>
              <a:rPr lang="fa-IR" sz="44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ابراهیم شفیعی سروستانی</a:t>
            </a:r>
            <a:endParaRPr lang="fa-IR" sz="44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26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7" y="303941"/>
            <a:ext cx="4286250" cy="601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47542" y="614597"/>
            <a:ext cx="8444458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4. مکیال المکارم</a:t>
            </a:r>
          </a:p>
          <a:p>
            <a:pPr algn="ctr"/>
            <a:r>
              <a:rPr lang="fa-IR" sz="4800" dirty="0" smtClean="0">
                <a:solidFill>
                  <a:srgbClr val="C00000"/>
                </a:solidFill>
                <a:cs typeface="B Titr" panose="00000700000000000000" pitchFamily="2" charset="-78"/>
              </a:rPr>
              <a:t>سید محمّد تقی </a:t>
            </a:r>
          </a:p>
          <a:p>
            <a:pPr algn="ctr"/>
            <a:r>
              <a:rPr lang="fa-IR" sz="4800" dirty="0" smtClean="0">
                <a:solidFill>
                  <a:srgbClr val="C00000"/>
                </a:solidFill>
                <a:cs typeface="B Titr" panose="00000700000000000000" pitchFamily="2" charset="-78"/>
              </a:rPr>
              <a:t>موسوی اصفهانی</a:t>
            </a:r>
            <a:endParaRPr lang="fa-IR" sz="4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4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30517" y="457200"/>
            <a:ext cx="4418083" cy="1295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>
                <a:solidFill>
                  <a:srgbClr val="FFFF00"/>
                </a:solidFill>
                <a:latin typeface="IRJadid" panose="02000503000000020002" pitchFamily="2" charset="-78"/>
                <a:cs typeface="B Titr" panose="00000700000000000000" pitchFamily="2" charset="-78"/>
              </a:rPr>
              <a:t>تعریف انتظار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7735" y="2286001"/>
            <a:ext cx="8632065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6600" dirty="0">
                <a:cs typeface="B Titr" panose="00000700000000000000" pitchFamily="2" charset="-78"/>
              </a:rPr>
              <a:t>انتظار حالتی نفسانی است که انسان را آماده استقبال </a:t>
            </a:r>
            <a:r>
              <a:rPr lang="fa-IR" sz="6600" dirty="0" smtClean="0">
                <a:cs typeface="B Titr" panose="00000700000000000000" pitchFamily="2" charset="-78"/>
              </a:rPr>
              <a:t>از</a:t>
            </a:r>
          </a:p>
          <a:p>
            <a:pPr algn="ctr"/>
            <a:r>
              <a:rPr lang="fa-IR" sz="6600" dirty="0" smtClean="0">
                <a:cs typeface="B Titr" panose="00000700000000000000" pitchFamily="2" charset="-78"/>
              </a:rPr>
              <a:t>امر </a:t>
            </a:r>
            <a:r>
              <a:rPr lang="fa-IR" sz="6600" dirty="0">
                <a:cs typeface="B Titr" panose="00000700000000000000" pitchFamily="2" charset="-78"/>
              </a:rPr>
              <a:t>مورد انتظار می کند.</a:t>
            </a:r>
          </a:p>
        </p:txBody>
      </p:sp>
    </p:spTree>
    <p:extLst>
      <p:ext uri="{BB962C8B-B14F-4D97-AF65-F5344CB8AC3E}">
        <p14:creationId xmlns:p14="http://schemas.microsoft.com/office/powerpoint/2010/main" val="327446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0B050"/>
            </a:gs>
            <a:gs pos="87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532">
            <a:off x="846986" y="437882"/>
            <a:ext cx="4187821" cy="585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36553" y="2009105"/>
            <a:ext cx="5832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dirty="0" smtClean="0">
                <a:cs typeface="B Titr" panose="00000700000000000000" pitchFamily="2" charset="-78"/>
              </a:rPr>
              <a:t>5. امام مهدی؛ موعود موجود</a:t>
            </a:r>
          </a:p>
          <a:p>
            <a:endParaRPr lang="fa-IR" sz="4400" dirty="0" smtClean="0">
              <a:cs typeface="B Titr" panose="00000700000000000000" pitchFamily="2" charset="-78"/>
            </a:endParaRPr>
          </a:p>
          <a:p>
            <a:r>
              <a:rPr lang="fa-IR" sz="4400" dirty="0" smtClean="0">
                <a:cs typeface="B Titr" panose="00000700000000000000" pitchFamily="2" charset="-78"/>
              </a:rPr>
              <a:t>آیت الله جوادی آملی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81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73" r="960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4774" y="149903"/>
            <a:ext cx="11662347" cy="7345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برداشت هایی نادرست از مفهوم انتظار از منظر امام خمینی (ره)</a:t>
            </a:r>
            <a:endParaRPr lang="en-US" sz="36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577" y="1094282"/>
            <a:ext cx="11362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 1. جدا دانستن سیاست از دیانت</a:t>
            </a:r>
          </a:p>
          <a:p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>2. بی تفاوتی نسبت به مسائل جامعه </a:t>
            </a:r>
          </a:p>
          <a:p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>        و واگذاری اصلاح به مصلح کل؛</a:t>
            </a:r>
          </a:p>
          <a:p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3. ترک امر به معروف و نهی از منکر</a:t>
            </a:r>
          </a:p>
          <a:p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       برای پر شدن جهان از ظلم و جور؛</a:t>
            </a:r>
          </a:p>
          <a:p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>4. امر به منکر و نهی از معروف </a:t>
            </a:r>
          </a:p>
          <a:p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>       برای </a:t>
            </a:r>
            <a:r>
              <a:rPr lang="fa-IR" sz="4000" dirty="0">
                <a:solidFill>
                  <a:schemeClr val="bg1"/>
                </a:solidFill>
                <a:cs typeface="B Titr" panose="00000700000000000000" pitchFamily="2" charset="-78"/>
              </a:rPr>
              <a:t>پر شدن جهان از ظلم و جور</a:t>
            </a:r>
            <a:r>
              <a:rPr lang="fa-IR" sz="4000" dirty="0" smtClean="0">
                <a:solidFill>
                  <a:schemeClr val="bg1"/>
                </a:solidFill>
                <a:cs typeface="B Titr" panose="00000700000000000000" pitchFamily="2" charset="-78"/>
              </a:rPr>
              <a:t>؛</a:t>
            </a:r>
          </a:p>
          <a:p>
            <a:r>
              <a:rPr lang="fa-IR" sz="4000" dirty="0" smtClean="0">
                <a:solidFill>
                  <a:srgbClr val="FFFF00"/>
                </a:solidFill>
                <a:cs typeface="B Titr" panose="00000700000000000000" pitchFamily="2" charset="-78"/>
              </a:rPr>
              <a:t>5. خشن معرفی کردن چهره ظهور.</a:t>
            </a:r>
            <a:endParaRPr lang="en-US" sz="40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11040" b="13661"/>
          <a:stretch/>
        </p:blipFill>
        <p:spPr>
          <a:xfrm>
            <a:off x="899411" y="1194266"/>
            <a:ext cx="3149225" cy="491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146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4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1499" y="891083"/>
            <a:ext cx="9826580" cy="42113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انتظار با</a:t>
            </a:r>
            <a:r>
              <a:rPr lang="fa-IR" sz="6000" dirty="0">
                <a:solidFill>
                  <a:srgbClr val="FF00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 امید </a:t>
            </a:r>
            <a:r>
              <a:rPr lang="fa-IR" sz="6000" dirty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هماهنگ است و از اُمنیّه (آرزوی خام) منزّه است.</a:t>
            </a:r>
          </a:p>
          <a:p>
            <a:pPr algn="ctr"/>
            <a:r>
              <a:rPr lang="fa-IR" sz="6000" dirty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 </a:t>
            </a:r>
            <a:r>
              <a:rPr lang="fa-IR" sz="6000" dirty="0">
                <a:solidFill>
                  <a:srgbClr val="FF000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اُمنیّه</a:t>
            </a:r>
            <a:r>
              <a:rPr lang="fa-IR" sz="6000" dirty="0">
                <a:solidFill>
                  <a:srgbClr val="002060"/>
                </a:solidFill>
                <a:latin typeface="IRTitr" panose="02000506000000020002" pitchFamily="2" charset="-78"/>
                <a:cs typeface="B Titr" panose="00000700000000000000" pitchFamily="2" charset="-78"/>
              </a:rPr>
              <a:t> همان آرزوی ناپخته ای است که با مقدّماتش همراه نیست.</a:t>
            </a:r>
          </a:p>
        </p:txBody>
      </p:sp>
    </p:spTree>
    <p:extLst>
      <p:ext uri="{BB962C8B-B14F-4D97-AF65-F5344CB8AC3E}">
        <p14:creationId xmlns:p14="http://schemas.microsoft.com/office/powerpoint/2010/main" val="6786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989"/>
            <a:ext cx="12192000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29352" y="1624368"/>
            <a:ext cx="2987898" cy="328284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latin typeface="IRTitr" panose="02000506000000020002" pitchFamily="2" charset="-78"/>
                <a:cs typeface="B Titr" panose="00000700000000000000" pitchFamily="2" charset="-78"/>
              </a:rPr>
              <a:t>انتظار</a:t>
            </a:r>
          </a:p>
          <a:p>
            <a:pPr algn="ctr"/>
            <a:r>
              <a:rPr lang="fa-IR" sz="8000" dirty="0" smtClean="0">
                <a:latin typeface="IRTitr" panose="02000506000000020002" pitchFamily="2" charset="-78"/>
                <a:cs typeface="B Titr" panose="00000700000000000000" pitchFamily="2" charset="-78"/>
              </a:rPr>
              <a:t>فرج</a:t>
            </a:r>
            <a:endParaRPr lang="fa-IR" sz="80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743977" y="553791"/>
            <a:ext cx="2910626" cy="2318197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400" dirty="0" smtClean="0">
                <a:latin typeface="IRTitr" panose="02000506000000020002" pitchFamily="2" charset="-78"/>
                <a:cs typeface="B Titr" panose="00000700000000000000" pitchFamily="2" charset="-78"/>
              </a:rPr>
              <a:t>معنای عام</a:t>
            </a:r>
            <a:endParaRPr lang="fa-IR" sz="4400" dirty="0">
              <a:cs typeface="B Titr" panose="00000700000000000000" pitchFamily="2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743977" y="3705896"/>
            <a:ext cx="2910626" cy="2318197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latin typeface="IRTitr" panose="02000506000000020002" pitchFamily="2" charset="-78"/>
                <a:cs typeface="B Titr" panose="00000700000000000000" pitchFamily="2" charset="-78"/>
              </a:rPr>
              <a:t>معنای خاص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792" y="708338"/>
            <a:ext cx="519018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600" dirty="0" smtClean="0">
                <a:latin typeface="IRTitr" panose="02000506000000020002" pitchFamily="2" charset="-78"/>
                <a:cs typeface="B Titr" panose="00000700000000000000" pitchFamily="2" charset="-78"/>
              </a:rPr>
              <a:t>گشایش در امور و حل مشکلات</a:t>
            </a:r>
            <a:endParaRPr lang="fa-IR" sz="66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123" y="3937718"/>
            <a:ext cx="519018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latin typeface="IRTitr" panose="02000506000000020002" pitchFamily="2" charset="-78"/>
                <a:cs typeface="B Titr" panose="00000700000000000000" pitchFamily="2" charset="-78"/>
              </a:rPr>
              <a:t>گشایش در ظهور امام عصر </a:t>
            </a:r>
            <a:r>
              <a:rPr lang="fa-IR" sz="2800" dirty="0" smtClean="0">
                <a:latin typeface="IRTitr" panose="02000506000000020002" pitchFamily="2" charset="-78"/>
                <a:cs typeface="B Titr" panose="00000700000000000000" pitchFamily="2" charset="-78"/>
              </a:rPr>
              <a:t>علیه السلام</a:t>
            </a:r>
            <a:endParaRPr lang="fa-IR" sz="2800" dirty="0">
              <a:latin typeface="IRTitr" panose="02000506000000020002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2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636" y="932558"/>
            <a:ext cx="1115268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>
                <a:solidFill>
                  <a:srgbClr val="002060"/>
                </a:solidFill>
                <a:cs typeface="B Titr" panose="00000700000000000000" pitchFamily="2" charset="-78"/>
              </a:rPr>
              <a:t>قَالَ رَسُولُ اللَّهِ 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(ص):</a:t>
            </a:r>
          </a:p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6000" dirty="0">
                <a:solidFill>
                  <a:srgbClr val="002060"/>
                </a:solidFill>
                <a:cs typeface="B Titr" panose="00000700000000000000" pitchFamily="2" charset="-78"/>
              </a:rPr>
              <a:t>مَنْ رَضِيَ مِنَ اللَّهِ بِالْقَلِيلِ مِنَ الرِّزْقِ، رَضِيَ اللَّهُ مِنْهُ بِالْقَلِيلِ مِنَ الْعَمَلِ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،</a:t>
            </a:r>
          </a:p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6000" dirty="0">
                <a:solidFill>
                  <a:srgbClr val="002060"/>
                </a:solidFill>
                <a:cs typeface="B Titr" panose="00000700000000000000" pitchFamily="2" charset="-78"/>
              </a:rPr>
              <a:t>وَ انْتِظَارُ الْفَرَجِ‏ عِبَادَةٌ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.</a:t>
            </a:r>
          </a:p>
          <a:p>
            <a:pPr algn="ctr"/>
            <a:r>
              <a:rPr lang="fa-IR" sz="3600" dirty="0">
                <a:solidFill>
                  <a:srgbClr val="C00000"/>
                </a:solidFill>
                <a:cs typeface="B Titr" panose="00000700000000000000" pitchFamily="2" charset="-78"/>
              </a:rPr>
              <a:t>الأمالي (للطوسي)، النص، ص: 405</a:t>
            </a:r>
          </a:p>
          <a:p>
            <a:r>
              <a:rPr lang="fa-IR" sz="6000" dirty="0">
                <a:cs typeface="B Titr" panose="00000700000000000000" pitchFamily="2" charset="-78"/>
              </a:rPr>
              <a:t/>
            </a:r>
            <a:br>
              <a:rPr lang="fa-IR" sz="6000" dirty="0">
                <a:cs typeface="B Titr" panose="00000700000000000000" pitchFamily="2" charset="-78"/>
              </a:rPr>
            </a:br>
            <a:endParaRPr lang="fa-IR" sz="6000" dirty="0">
              <a:cs typeface="B Titr" panose="00000700000000000000" pitchFamily="2" charset="-78"/>
            </a:endParaRPr>
          </a:p>
          <a:p>
            <a:pPr algn="ctr"/>
            <a:r>
              <a:rPr lang="fa-IR" sz="6000" dirty="0">
                <a:solidFill>
                  <a:srgbClr val="002060"/>
                </a:solidFill>
                <a:cs typeface="B Titr" panose="00000700000000000000" pitchFamily="2" charset="-78"/>
              </a:rPr>
              <a:t/>
            </a:r>
            <a:br>
              <a:rPr lang="fa-IR" sz="6000" dirty="0">
                <a:solidFill>
                  <a:srgbClr val="002060"/>
                </a:solidFill>
                <a:cs typeface="B Titr" panose="00000700000000000000" pitchFamily="2" charset="-78"/>
              </a:rPr>
            </a:br>
            <a:endParaRPr lang="fa-IR" sz="60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endParaRPr lang="en-US" sz="60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10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793" y="539646"/>
            <a:ext cx="11617377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 smtClean="0">
                <a:solidFill>
                  <a:srgbClr val="002060"/>
                </a:solidFill>
                <a:cs typeface="B Titr" panose="00000700000000000000" pitchFamily="2" charset="-78"/>
              </a:rPr>
              <a:t>قال علی (ع):</a:t>
            </a:r>
          </a:p>
          <a:p>
            <a:pPr algn="ctr"/>
            <a:r>
              <a:rPr lang="fa-IR" sz="5400" dirty="0" smtClean="0">
                <a:solidFill>
                  <a:srgbClr val="002060"/>
                </a:solidFill>
                <a:cs typeface="B Titr" panose="00000700000000000000" pitchFamily="2" charset="-78"/>
              </a:rPr>
              <a:t>اطْلُبُوا </a:t>
            </a:r>
            <a:r>
              <a:rPr lang="fa-IR" sz="5400" dirty="0">
                <a:solidFill>
                  <a:srgbClr val="002060"/>
                </a:solidFill>
                <a:cs typeface="B Titr" panose="00000700000000000000" pitchFamily="2" charset="-78"/>
              </a:rPr>
              <a:t>الرِّزْقَ فِيمَا بَيْنَ طُلُوعِ الْفَجْرِ إِلَى طُلُوعِ الشَّمْسِ فَإِنَّهُ أَسْرَعُ لِطَلَبِ الرِّزْقِ مِنَ الضَّرْبِ فِي الْأَرْضِ وَ هِيَ السَّاعَةُ الَّتِي يَقْسِمُ اللَّهُ جَلَّ وَ عَزَّ فِيهَا الْأَرْزَاقَ بَيْنَ عِبَادِهِ </a:t>
            </a:r>
            <a:r>
              <a:rPr lang="fa-IR" sz="5400" dirty="0">
                <a:solidFill>
                  <a:srgbClr val="FF0000"/>
                </a:solidFill>
                <a:cs typeface="B Titr" panose="00000700000000000000" pitchFamily="2" charset="-78"/>
              </a:rPr>
              <a:t>انْتَظِرُوا الْفَرَجَ</a:t>
            </a:r>
            <a:r>
              <a:rPr lang="fa-IR" sz="5400" dirty="0">
                <a:solidFill>
                  <a:srgbClr val="002060"/>
                </a:solidFill>
                <a:cs typeface="B Titr" panose="00000700000000000000" pitchFamily="2" charset="-78"/>
              </a:rPr>
              <a:t>‏ وَ لا تَيْأَسُوا مِنْ رَوْحِ اللَّهِ‏ فَإِنَّ أَحَبَّ الْأُمُورِ إِلَى اللَّهِ انْتِظَارُ </a:t>
            </a:r>
            <a:r>
              <a:rPr lang="fa-IR" sz="5400" dirty="0" smtClean="0">
                <a:solidFill>
                  <a:srgbClr val="002060"/>
                </a:solidFill>
                <a:cs typeface="B Titr" panose="00000700000000000000" pitchFamily="2" charset="-78"/>
              </a:rPr>
              <a:t>الْفَرَج. </a:t>
            </a:r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الخصال</a:t>
            </a:r>
            <a:r>
              <a:rPr lang="fa-IR" sz="3200" dirty="0">
                <a:solidFill>
                  <a:srgbClr val="002060"/>
                </a:solidFill>
                <a:cs typeface="B Titr" panose="00000700000000000000" pitchFamily="2" charset="-78"/>
              </a:rPr>
              <a:t>، ج‏2، ص: 616</a:t>
            </a:r>
          </a:p>
          <a:p>
            <a:pPr algn="ctr"/>
            <a:r>
              <a:rPr lang="fa-IR" sz="5400" dirty="0">
                <a:solidFill>
                  <a:srgbClr val="002060"/>
                </a:solidFill>
                <a:cs typeface="B Titr" panose="00000700000000000000" pitchFamily="2" charset="-78"/>
              </a:rPr>
              <a:t/>
            </a:r>
            <a:br>
              <a:rPr lang="fa-IR" sz="5400" dirty="0">
                <a:solidFill>
                  <a:srgbClr val="002060"/>
                </a:solidFill>
                <a:cs typeface="B Titr" panose="00000700000000000000" pitchFamily="2" charset="-78"/>
              </a:rPr>
            </a:br>
            <a:endParaRPr lang="fa-IR" sz="54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algn="ctr"/>
            <a:endParaRPr lang="en-US" sz="5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77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1566" y="-1934134"/>
            <a:ext cx="6068863" cy="107507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73260" y="2024558"/>
            <a:ext cx="3245477" cy="283335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solidFill>
                  <a:schemeClr val="bg1"/>
                </a:solidFill>
              </a:rPr>
              <a:t>انتظار</a:t>
            </a:r>
            <a:endParaRPr lang="fa-IR" sz="80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31876" y="2340090"/>
            <a:ext cx="3129566" cy="22022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 smtClean="0">
                <a:solidFill>
                  <a:srgbClr val="002060"/>
                </a:solidFill>
                <a:latin typeface="IRTitr" panose="02000506000000020002" pitchFamily="2" charset="-78"/>
                <a:cs typeface="B Yekan" panose="00000400000000000000" pitchFamily="2" charset="-78"/>
              </a:rPr>
              <a:t>امام</a:t>
            </a:r>
            <a:endParaRPr lang="fa-IR" sz="8000" dirty="0">
              <a:solidFill>
                <a:srgbClr val="002060"/>
              </a:solidFill>
              <a:latin typeface="IRTitr" panose="02000506000000020002" pitchFamily="2" charset="-78"/>
              <a:cs typeface="B Yekan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0555" y="2340090"/>
            <a:ext cx="3129566" cy="22022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0" dirty="0">
                <a:solidFill>
                  <a:srgbClr val="002060"/>
                </a:solidFill>
                <a:latin typeface="IRTitr" panose="02000506000000020002" pitchFamily="2" charset="-78"/>
                <a:cs typeface="B Yekan" panose="00000400000000000000" pitchFamily="2" charset="-78"/>
              </a:rPr>
              <a:t>شیعه</a:t>
            </a:r>
            <a:endParaRPr lang="fa-IR" sz="8000" dirty="0">
              <a:solidFill>
                <a:srgbClr val="002060"/>
              </a:solidFill>
              <a:latin typeface="IRTitr" panose="02000506000000020002" pitchFamily="2" charset="-78"/>
              <a:cs typeface="B Yekan" panose="00000400000000000000" pitchFamily="2" charset="-78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70252" y="2977593"/>
            <a:ext cx="910108" cy="92727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ight Arrow 8"/>
          <p:cNvSpPr/>
          <p:nvPr/>
        </p:nvSpPr>
        <p:spPr>
          <a:xfrm rot="10800000">
            <a:off x="3498754" y="2977592"/>
            <a:ext cx="910108" cy="92727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03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1244</Words>
  <Application>Microsoft Office PowerPoint</Application>
  <PresentationFormat>Widescreen</PresentationFormat>
  <Paragraphs>169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Adobe Arabic</vt:lpstr>
      <vt:lpstr>Alaem</vt:lpstr>
      <vt:lpstr>Arial</vt:lpstr>
      <vt:lpstr>B Titr</vt:lpstr>
      <vt:lpstr>B Yekan</vt:lpstr>
      <vt:lpstr>B Zar</vt:lpstr>
      <vt:lpstr>Calibri</vt:lpstr>
      <vt:lpstr>Calibri Light</vt:lpstr>
      <vt:lpstr>IRJadid</vt:lpstr>
      <vt:lpstr>IRTitr</vt:lpstr>
      <vt:lpstr>Naght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حمید رضا حبیبی</dc:creator>
  <cp:lastModifiedBy>habibi</cp:lastModifiedBy>
  <cp:revision>56</cp:revision>
  <dcterms:created xsi:type="dcterms:W3CDTF">2015-01-24T20:39:47Z</dcterms:created>
  <dcterms:modified xsi:type="dcterms:W3CDTF">2017-02-11T13:58:17Z</dcterms:modified>
</cp:coreProperties>
</file>