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7"/>
  </p:notesMasterIdLst>
  <p:sldIdLst>
    <p:sldId id="291" r:id="rId2"/>
    <p:sldId id="292" r:id="rId3"/>
    <p:sldId id="302" r:id="rId4"/>
    <p:sldId id="261" r:id="rId5"/>
    <p:sldId id="348" r:id="rId6"/>
    <p:sldId id="264" r:id="rId7"/>
    <p:sldId id="265" r:id="rId8"/>
    <p:sldId id="349" r:id="rId9"/>
    <p:sldId id="266" r:id="rId10"/>
    <p:sldId id="282" r:id="rId11"/>
    <p:sldId id="279" r:id="rId12"/>
    <p:sldId id="295" r:id="rId13"/>
    <p:sldId id="352" r:id="rId14"/>
    <p:sldId id="294" r:id="rId15"/>
    <p:sldId id="353" r:id="rId16"/>
    <p:sldId id="357" r:id="rId17"/>
    <p:sldId id="358" r:id="rId18"/>
    <p:sldId id="359" r:id="rId19"/>
    <p:sldId id="284" r:id="rId20"/>
    <p:sldId id="306" r:id="rId21"/>
    <p:sldId id="364" r:id="rId22"/>
    <p:sldId id="309" r:id="rId23"/>
    <p:sldId id="310" r:id="rId24"/>
    <p:sldId id="312" r:id="rId25"/>
    <p:sldId id="351" r:id="rId26"/>
    <p:sldId id="350" r:id="rId27"/>
    <p:sldId id="293" r:id="rId28"/>
    <p:sldId id="272" r:id="rId29"/>
    <p:sldId id="313" r:id="rId30"/>
    <p:sldId id="317" r:id="rId31"/>
    <p:sldId id="314" r:id="rId32"/>
    <p:sldId id="315" r:id="rId33"/>
    <p:sldId id="273" r:id="rId34"/>
    <p:sldId id="318" r:id="rId35"/>
    <p:sldId id="319" r:id="rId36"/>
    <p:sldId id="321" r:id="rId37"/>
    <p:sldId id="322" r:id="rId38"/>
    <p:sldId id="299" r:id="rId39"/>
    <p:sldId id="323" r:id="rId40"/>
    <p:sldId id="324" r:id="rId41"/>
    <p:sldId id="300" r:id="rId42"/>
    <p:sldId id="325" r:id="rId43"/>
    <p:sldId id="326" r:id="rId44"/>
    <p:sldId id="276" r:id="rId45"/>
    <p:sldId id="277" r:id="rId46"/>
    <p:sldId id="328" r:id="rId47"/>
    <p:sldId id="360" r:id="rId48"/>
    <p:sldId id="329" r:id="rId49"/>
    <p:sldId id="330" r:id="rId50"/>
    <p:sldId id="332" r:id="rId51"/>
    <p:sldId id="290" r:id="rId52"/>
    <p:sldId id="346" r:id="rId53"/>
    <p:sldId id="331" r:id="rId54"/>
    <p:sldId id="333" r:id="rId55"/>
    <p:sldId id="335" r:id="rId56"/>
    <p:sldId id="336" r:id="rId57"/>
    <p:sldId id="337" r:id="rId58"/>
    <p:sldId id="338" r:id="rId59"/>
    <p:sldId id="334" r:id="rId60"/>
    <p:sldId id="339" r:id="rId61"/>
    <p:sldId id="340" r:id="rId62"/>
    <p:sldId id="343" r:id="rId63"/>
    <p:sldId id="344" r:id="rId64"/>
    <p:sldId id="345" r:id="rId65"/>
    <p:sldId id="347" r:id="rId66"/>
    <p:sldId id="341" r:id="rId67"/>
    <p:sldId id="342" r:id="rId68"/>
    <p:sldId id="288" r:id="rId69"/>
    <p:sldId id="289" r:id="rId70"/>
    <p:sldId id="354" r:id="rId71"/>
    <p:sldId id="355" r:id="rId72"/>
    <p:sldId id="356" r:id="rId73"/>
    <p:sldId id="361" r:id="rId74"/>
    <p:sldId id="362" r:id="rId75"/>
    <p:sldId id="363"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RT Pack 30 DVDs" initials="MP3D" lastIdx="2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0D83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107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8-08T00:01:45.933" idx="1">
    <p:pos x="4772" y="214"/>
    <p:text>ابتدا مفردات آیه مورد بررسی قرار می گیرد 
سپس ترجمه دقیق آیه 
و در مرحله بعد نکات تفسیری آیه بیان می شود
و در نهایت آن چه که از این آیه شریفه در رابطه با مژده و نویدِحکومت واحد جهانی اسلام به دست می آید مورد تاکید قرار می گیرد سپس با روایات تبیین می گردد</p:text>
  </p:cm>
  <p:cm authorId="0" dt="2014-08-08T00:05:30.885" idx="2">
    <p:pos x="3982" y="2987"/>
    <p:text>این واژه در قرآن به دو معنا آمده است:
1- علم و آگاهی . نور: 31 تحریم: 3 جن: 26
2- غلبه و پیروزی. توبه:  8</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8-08T00:07:22.883" idx="3">
    <p:pos x="3259" y="230"/>
    <p:text>دو عامل تاکید در ابتدای آیه بیانگر اهمیت مطلب
</p:text>
  </p:cm>
  <p:cm authorId="0" dt="2014-08-08T00:08:02.757" idx="4">
    <p:pos x="2214" y="271"/>
    <p:text>واژه کتبنا دلالت بر قطعیت و حتمیت دارد
ر.ک مفردات راغب اصفهانی</p:text>
  </p:cm>
  <p:cm authorId="0" dt="2014-08-08T00:08:54.689" idx="5">
    <p:pos x="4172" y="1341"/>
    <p:text>پیشگونی این مسأله در امت های قبل و در کتب آسمانی پیشین حاکی از اهمیت این موضوع می باشد</p:text>
  </p:cm>
  <p:cm authorId="0" dt="2014-08-08T00:12:57.753" idx="6">
    <p:pos x="4352" y="2287"/>
    <p:text>مراد از «الارض» چیست؟
سر زمین مکه
سر زمین بهشت
یا همه زمین 
با توجه به این که هیچ قیدی در آیه وجود ندارد طبق قاعده  اصاله الاطلاق مراد از « الارض» کل عالم است در نتیجه این آیه دلالت می کند بر این که روزی فرا می رسد که مدیریت جهانی عالم به دست عبادی الصالحون خواهد افتاد و روایات این حقیقت را به خوبی در این آیه تبیین نموده اند</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08-08T23:14:34.923" idx="23">
    <p:pos x="5406" y="1653"/>
    <p:text>وَ لَمَّا رَجَعَ مُوسى‏ إِلى‏ قَوْمِهِ غَضْبانَ أَسِفاً قالَ بِئْسَما خَلَفْتُمُوني‏ مِنْ بَعْدي أَ عَجِلْتُمْ أَمْرَ رَبِّكُمْ وَ أَلْقَى الْأَلْواحَ وَ أَخَذَ بِرَأْسِ أَخيهِ يَجُرُّهُ إِلَيْهِ قالَ ابْنَ أُمَّ إِنَّ الْقَوْمَ اسْتَضْعَفُوني‏ وَ كادُوا يَقْتُلُونَني‏ فَلا تُشْمِتْ بِيَ الْأَعْداءَ وَ لا تَجْعَلْني‏ مَعَ الْقَوْمِ الظَّالِمينَ. اعراف: 150 
عن المفضل بن عمر، قال: سمعت أبا عبد الله (عليه السلام) يقول: «إن رسول الله (صلى الله عليه و آله) نظر إلى علي و الحسن و الحسين (عليهم السلام) فبكى، و قال: أنتم المستضعفون بعدي».‏                                						تفیسر البرهان ذیل آیه
</p:text>
  </p:cm>
  <p:cm authorId="0" dt="2014-08-08T23:21:37.891" idx="24">
    <p:pos x="3135" y="288"/>
    <p:text>و المِنَّةُ: النّعمة الثّقيلة، و يقال ذلك على وجهين: أحدهما: أن يكون ذلك بالفعل، فيقال: منَّ فلان على فلان: إذا أثقله بالنّعمة، و على ذلك قوله: لَقَدْ مَنَّ اللَّهُ عَلَى الْمُؤْمِنِينَ [آل عمران/ 164]، كَذلِكَ كُنْتُمْ مِنْ قَبْلُ فَمَنَّ اللَّهُ عَلَيْكُمْ [النساء/ 94]، وَ لَقَدْ مَنَنَّا عَلى‏ مُوسى‏ وَ هارُونَ‏
 [الصافات/ 114]، يَمُنُّ عَلى‏ مَنْ يَشاءُ
 [إبراهيم/ 11]، وَ نُرِيدُ أَنْ نَمُنَّ عَلَى الَّذِينَ اسْتُضْعِفُوا
 [القصص/ 5]، و ذلك على الحقيقة لا يكون إلّا للّه تعالى. و الثاني: أن يكون ذلك بالقول، و ذلك مستقبح فيما بين الناس إلّا عند كفران النّعمة، و لقبح ذلك قيل: المِنَّةُ تهدم الصّنيعة «4»، و لحسن ذكرها عند الكفران قيل: إذا كفرت النّعمة حسنت المنّة.
مفردات راغب اصفهانی</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53862E-C1B5-4661-AFE6-DE5B4C0D98F6}" type="datetimeFigureOut">
              <a:rPr lang="en-US" smtClean="0"/>
              <a:pPr/>
              <a:t>12/15/2016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2C45C2-DC26-4170-A3CD-DEB830B4A2E6}" type="slidenum">
              <a:rPr lang="en-US" smtClean="0"/>
              <a:pPr/>
              <a:t>‹#›</a:t>
            </a:fld>
            <a:endParaRPr lang="en-US"/>
          </a:p>
        </p:txBody>
      </p:sp>
    </p:spTree>
    <p:extLst>
      <p:ext uri="{BB962C8B-B14F-4D97-AF65-F5344CB8AC3E}">
        <p14:creationId xmlns:p14="http://schemas.microsoft.com/office/powerpoint/2010/main" val="17466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772C45C2-DC26-4170-A3CD-DEB830B4A2E6}"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164DA-6874-45C9-AC75-84AF1A2818CD}" type="datetimeFigureOut">
              <a:rPr lang="en-US" smtClean="0"/>
              <a:pPr/>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84D24-1FB6-430E-811B-583242BC2F0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164DA-6874-45C9-AC75-84AF1A2818CD}" type="datetimeFigureOut">
              <a:rPr lang="en-US" smtClean="0"/>
              <a:pPr/>
              <a:t>12/15/2016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84D24-1FB6-430E-811B-583242BC2F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1606;&#1585;&#1610;&#1583;%202_0001.wmv" TargetMode="External"/><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1605;&#1593;&#1575;&#1606;&#1740;%20&#1578;&#1571;&#1608;&#1740;&#1604;.pptx" TargetMode="Externa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12%20&#1662;&#1575;&#1608;&#1585;&#1662;&#1608;&#1740;&#1606;&#1578;/&#1587;&#1740;&#1585;%20&#1605;&#1593;&#1585;&#1601;&#1578;%20&#1575;&#1605;&#1575;&#1605;%203%20-%20.pptx" TargetMode="Externa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Picture 2" descr="E:\AKS\pic mazhab\Galerie Mazhabi\tarh\BESM-2.PNG"/>
          <p:cNvPicPr>
            <a:picLocks noChangeAspect="1" noChangeArrowheads="1"/>
          </p:cNvPicPr>
          <p:nvPr/>
        </p:nvPicPr>
        <p:blipFill>
          <a:blip r:embed="rId2"/>
          <a:srcRect/>
          <a:stretch>
            <a:fillRect/>
          </a:stretch>
        </p:blipFill>
        <p:spPr bwMode="auto">
          <a:xfrm>
            <a:off x="0" y="0"/>
            <a:ext cx="9067799" cy="6858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963497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h="25400" prst="softRound"/>
            </a:sp3d>
          </a:bodyPr>
          <a:lstStyle/>
          <a:p>
            <a:pPr rtl="1">
              <a:lnSpc>
                <a:spcPct val="150000"/>
              </a:lnSpc>
            </a:pPr>
            <a:endParaRPr lang="fa-IR" sz="12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8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حقي است كه</a:t>
            </a:r>
          </a:p>
          <a:p>
            <a:pPr rtl="1">
              <a:lnSpc>
                <a:spcPct val="150000"/>
              </a:lnSpc>
            </a:pPr>
            <a:r>
              <a:rPr lang="fa-IR" sz="8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باطل در آن راه ندارد</a:t>
            </a:r>
          </a:p>
          <a:p>
            <a:pPr rtl="1">
              <a:lnSpc>
                <a:spcPct val="150000"/>
              </a:lnSpc>
            </a:pPr>
            <a:r>
              <a:rPr lang="fa-IR" sz="4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فصلت: 42</a:t>
            </a:r>
            <a:endParaRPr lang="en-US"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pic>
        <p:nvPicPr>
          <p:cNvPr id="5" name="Picture 2" descr="C:\Users\Ya Abasaleh alMahdi\Deskto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0"/>
            <a:ext cx="2261193"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h="25400" prst="softRound"/>
            </a:sp3d>
          </a:bodyPr>
          <a:lstStyle/>
          <a:p>
            <a:pPr rtl="1">
              <a:lnSpc>
                <a:spcPct val="150000"/>
              </a:lnSpc>
            </a:pPr>
            <a:r>
              <a:rPr lang="fa-IR" sz="96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نقشه راهِ </a:t>
            </a:r>
          </a:p>
          <a:p>
            <a:pPr rtl="1">
              <a:lnSpc>
                <a:spcPct val="150000"/>
              </a:lnSpc>
            </a:pPr>
            <a:r>
              <a:rPr lang="fa-IR" sz="96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چگونه بودن وزيستن</a:t>
            </a:r>
          </a:p>
          <a:p>
            <a:pPr rtl="1">
              <a:lnSpc>
                <a:spcPct val="150000"/>
              </a:lnSpc>
            </a:pPr>
            <a:r>
              <a:rPr lang="fa-IR" sz="2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اسراء: 9 و نحل: 64</a:t>
            </a:r>
            <a:endParaRPr lang="fa-IR" sz="28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pic>
        <p:nvPicPr>
          <p:cNvPr id="5" name="Picture 2" descr="C:\Users\Ya Abasaleh alMahdi\Deskt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2695353"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214290"/>
            <a:ext cx="8915400" cy="6500858"/>
          </a:xfrm>
        </p:spPr>
        <p:txBody>
          <a:bodyPr>
            <a:noAutofit/>
            <a:scene3d>
              <a:camera prst="orthographicFront"/>
              <a:lightRig rig="threePt" dir="t"/>
            </a:scene3d>
            <a:sp3d extrusionH="57150">
              <a:bevelT w="38100" h="38100"/>
            </a:sp3d>
          </a:bodyPr>
          <a:lstStyle/>
          <a:p>
            <a:pPr rtl="1"/>
            <a:endParaRPr lang="fa-IR"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endPar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endPar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روشنگر هر حقيقت با جامعيتي بي نظير</a:t>
            </a:r>
          </a:p>
          <a:p>
            <a:pPr rtl="1">
              <a:lnSpc>
                <a:spcPct val="150000"/>
              </a:lnSpc>
            </a:pP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«وَ </a:t>
            </a:r>
            <a:r>
              <a:rPr lang="fa-IR" sz="54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نَزَّلْنا عَلَيْكَ </a:t>
            </a: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الْكِتابَ</a:t>
            </a:r>
            <a:r>
              <a:rPr lang="fa-IR" sz="60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 </a:t>
            </a:r>
            <a:r>
              <a:rPr lang="fa-IR" sz="6600" b="1" dirty="0" smtClean="0">
                <a:ln w="1905">
                  <a:solidFill>
                    <a:srgbClr val="00B050"/>
                  </a:solidFill>
                </a:ln>
                <a:solidFill>
                  <a:srgbClr val="00B0F0"/>
                </a:solidFill>
                <a:effectLst>
                  <a:innerShdw blurRad="69850" dist="43180" dir="5400000">
                    <a:srgbClr val="000000">
                      <a:alpha val="65000"/>
                    </a:srgbClr>
                  </a:innerShdw>
                </a:effectLst>
                <a:cs typeface="2  Badr" pitchFamily="2" charset="-78"/>
              </a:rPr>
              <a:t>تِبْياناً</a:t>
            </a:r>
            <a:r>
              <a:rPr lang="fa-IR" sz="60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 </a:t>
            </a: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لِكُلِّ شَيْ‏ءٍ </a:t>
            </a:r>
          </a:p>
          <a:p>
            <a:pPr rtl="1">
              <a:lnSpc>
                <a:spcPct val="150000"/>
              </a:lnSpc>
            </a:pP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وَ هُدىً وَ رَحْمَةً وَ بُشْرى‏ لِلْمُسْلِمينَ»</a:t>
            </a:r>
            <a:r>
              <a:rPr lang="fa-IR" sz="54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dr" pitchFamily="2" charset="-78"/>
              </a:rPr>
              <a:t> </a:t>
            </a:r>
            <a:endParaRPr lang="en-US" sz="54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dr" pitchFamily="2" charset="-78"/>
            </a:endParaRPr>
          </a:p>
          <a:p>
            <a:pPr rtl="1">
              <a:lnSpc>
                <a:spcPct val="150000"/>
              </a:lnSpc>
            </a:pPr>
            <a:r>
              <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نحل: 89</a:t>
            </a:r>
            <a:endParaRPr lang="fa-IR"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pic>
        <p:nvPicPr>
          <p:cNvPr id="5" name="Picture 2" descr="C:\Users\Ya Abasaleh alMahdi\Desktop\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060" y="152400"/>
            <a:ext cx="287787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62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214290"/>
            <a:ext cx="8915400" cy="6500858"/>
          </a:xfrm>
        </p:spPr>
        <p:txBody>
          <a:bodyPr>
            <a:noAutofit/>
            <a:scene3d>
              <a:camera prst="orthographicFront"/>
              <a:lightRig rig="threePt" dir="t"/>
            </a:scene3d>
            <a:sp3d extrusionH="57150">
              <a:bevelT w="38100" h="38100"/>
            </a:sp3d>
          </a:bodyPr>
          <a:lstStyle/>
          <a:p>
            <a:pPr rtl="1"/>
            <a:endParaRPr lang="fa-IR"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endPar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pic>
        <p:nvPicPr>
          <p:cNvPr id="7" name="Picture 6" descr="E:\سیر و سرّ معرفت امام\New folder\wgxlkq8ogtyggzs4uw6.jp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2" name="TextBox 1"/>
          <p:cNvSpPr txBox="1"/>
          <p:nvPr/>
        </p:nvSpPr>
        <p:spPr>
          <a:xfrm>
            <a:off x="0" y="188342"/>
            <a:ext cx="9115697" cy="1785104"/>
          </a:xfrm>
          <a:prstGeom prst="rect">
            <a:avLst/>
          </a:prstGeom>
          <a:noFill/>
        </p:spPr>
        <p:txBody>
          <a:bodyPr wrap="square" rtlCol="0">
            <a:spAutoFit/>
          </a:bodyPr>
          <a:lstStyle/>
          <a:p>
            <a:pPr algn="r" rtl="1"/>
            <a:r>
              <a:rPr lang="fa-IR" sz="4400" b="1" spc="50" dirty="0" smtClean="0">
                <a:ln w="12700" cmpd="sng">
                  <a:solidFill>
                    <a:schemeClr val="bg1"/>
                  </a:solidFill>
                  <a:prstDash val="solid"/>
                </a:ln>
                <a:solidFill>
                  <a:schemeClr val="bg1"/>
                </a:solidFill>
                <a:effectLst>
                  <a:glow rad="53100">
                    <a:schemeClr val="accent6">
                      <a:satMod val="180000"/>
                      <a:alpha val="30000"/>
                    </a:schemeClr>
                  </a:glow>
                </a:effectLst>
                <a:cs typeface="B Badr" pitchFamily="2" charset="-78"/>
              </a:rPr>
              <a:t>قرآن چشمه </a:t>
            </a:r>
            <a:r>
              <a:rPr lang="fa-IR" sz="4400" b="1" spc="50" dirty="0">
                <a:ln w="12700" cmpd="sng">
                  <a:solidFill>
                    <a:schemeClr val="bg1"/>
                  </a:solidFill>
                  <a:prstDash val="solid"/>
                </a:ln>
                <a:solidFill>
                  <a:schemeClr val="bg1"/>
                </a:solidFill>
                <a:effectLst>
                  <a:glow rad="53100">
                    <a:schemeClr val="accent6">
                      <a:satMod val="180000"/>
                      <a:alpha val="30000"/>
                    </a:schemeClr>
                  </a:glow>
                </a:effectLst>
                <a:cs typeface="B Badr" pitchFamily="2" charset="-78"/>
              </a:rPr>
              <a:t>ای بی پایان از </a:t>
            </a:r>
            <a:endParaRPr lang="fa-IR" sz="4400" b="1" spc="50" dirty="0">
              <a:ln w="12700" cmpd="sng">
                <a:solidFill>
                  <a:schemeClr val="bg1"/>
                </a:solidFill>
                <a:prstDash val="solid"/>
              </a:ln>
              <a:solidFill>
                <a:schemeClr val="bg1"/>
              </a:solidFill>
              <a:effectLst>
                <a:glow rad="53100">
                  <a:schemeClr val="accent6">
                    <a:satMod val="180000"/>
                    <a:alpha val="30000"/>
                  </a:schemeClr>
                </a:glow>
              </a:effectLst>
              <a:cs typeface="B Badr" pitchFamily="2" charset="-78"/>
            </a:endParaRPr>
          </a:p>
          <a:p>
            <a:pPr algn="r" rtl="1"/>
            <a:r>
              <a:rPr lang="fa-IR" sz="4400" b="1" spc="50" dirty="0" smtClean="0">
                <a:ln w="12700" cmpd="sng">
                  <a:solidFill>
                    <a:schemeClr val="bg1"/>
                  </a:solidFill>
                  <a:prstDash val="solid"/>
                </a:ln>
                <a:solidFill>
                  <a:schemeClr val="bg1"/>
                </a:solidFill>
                <a:effectLst>
                  <a:glow rad="53100">
                    <a:schemeClr val="accent6">
                      <a:satMod val="180000"/>
                      <a:alpha val="30000"/>
                    </a:schemeClr>
                  </a:glow>
                </a:effectLst>
                <a:cs typeface="B Badr" pitchFamily="2" charset="-78"/>
              </a:rPr>
              <a:t>                                  </a:t>
            </a:r>
            <a:r>
              <a:rPr lang="fa-IR" sz="6600" dirty="0" smtClean="0">
                <a:ln w="18415" cmpd="sng">
                  <a:solidFill>
                    <a:srgbClr val="FF0000"/>
                  </a:solidFill>
                  <a:prstDash val="solid"/>
                </a:ln>
                <a:solidFill>
                  <a:srgbClr val="FFC000"/>
                </a:solidFill>
                <a:effectLst>
                  <a:outerShdw blurRad="63500" dir="3600000" algn="tl" rotWithShape="0">
                    <a:srgbClr val="000000">
                      <a:alpha val="70000"/>
                    </a:srgbClr>
                  </a:outerShdw>
                </a:effectLst>
                <a:cs typeface="B Badr" pitchFamily="2" charset="-78"/>
              </a:rPr>
              <a:t>معارف</a:t>
            </a:r>
            <a:r>
              <a:rPr lang="fa-IR" sz="4400" b="1" spc="50" dirty="0" smtClean="0">
                <a:ln w="12700" cmpd="sng">
                  <a:solidFill>
                    <a:schemeClr val="bg1"/>
                  </a:solidFill>
                  <a:prstDash val="solid"/>
                </a:ln>
                <a:solidFill>
                  <a:schemeClr val="bg1"/>
                </a:solidFill>
                <a:effectLst>
                  <a:glow rad="53100">
                    <a:schemeClr val="accent6">
                      <a:satMod val="180000"/>
                      <a:alpha val="30000"/>
                    </a:schemeClr>
                  </a:glow>
                </a:effectLst>
                <a:cs typeface="B Badr" pitchFamily="2" charset="-78"/>
              </a:rPr>
              <a:t>...</a:t>
            </a:r>
            <a:endParaRPr lang="en-US" sz="4400" b="1" spc="50" dirty="0">
              <a:ln w="12700" cmpd="sng">
                <a:solidFill>
                  <a:schemeClr val="bg1"/>
                </a:solidFill>
                <a:prstDash val="solid"/>
              </a:ln>
              <a:solidFill>
                <a:schemeClr val="bg1"/>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51643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scene3d>
              <a:camera prst="orthographicFront"/>
              <a:lightRig rig="threePt" dir="t"/>
            </a:scene3d>
            <a:sp3d extrusionH="57150">
              <a:bevelT w="57150" h="38100" prst="artDeco"/>
            </a:sp3d>
          </a:bodyPr>
          <a:lstStyle/>
          <a:p>
            <a:pPr rtl="1">
              <a:lnSpc>
                <a:spcPct val="150000"/>
              </a:lnSpc>
            </a:pPr>
            <a:endPar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200000"/>
              </a:lnSpc>
            </a:pPr>
            <a:r>
              <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قال رسول الله صلی الله علیه و آله: </a:t>
            </a:r>
          </a:p>
          <a:p>
            <a:pPr rtl="1">
              <a:lnSpc>
                <a:spcPct val="200000"/>
              </a:lnSpc>
            </a:pP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a:t>
            </a:r>
            <a:r>
              <a:rPr lang="ar-SA"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اني‌ تارك‌ فيكم‌ الثقلين‌،</a:t>
            </a:r>
            <a:r>
              <a:rPr lang="fa-IR"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ما</a:t>
            </a:r>
            <a:r>
              <a:rPr lang="ar-SA"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ان</a:t>
            </a:r>
            <a:r>
              <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تمسّكتم‌ </a:t>
            </a:r>
            <a:r>
              <a:rPr lang="ar-SA"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بهما لن‌ تضلّوا بعدي‌</a:t>
            </a:r>
            <a:r>
              <a:rPr lang="fa-IR"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ابداً</a:t>
            </a: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a:t>
            </a:r>
            <a:r>
              <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احدهما </a:t>
            </a:r>
            <a:r>
              <a:rPr lang="ar-SA"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أعظم‌ من‌ </a:t>
            </a: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الاخر</a:t>
            </a:r>
            <a:endPar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200000"/>
              </a:lnSpc>
            </a:pPr>
            <a:r>
              <a:rPr lang="ar-SA" sz="5200" b="1" dirty="0" smtClean="0">
                <a:ln w="900" cmpd="sng">
                  <a:solidFill>
                    <a:srgbClr val="FFFF00">
                      <a:alpha val="55000"/>
                    </a:srgbClr>
                  </a:solidFill>
                  <a:prstDash val="solid"/>
                </a:ln>
                <a:solidFill>
                  <a:srgbClr val="00B0F0"/>
                </a:solidFill>
                <a:effectLst>
                  <a:innerShdw blurRad="63500" dist="50800" dir="13500000">
                    <a:prstClr val="black">
                      <a:alpha val="50000"/>
                    </a:prstClr>
                  </a:innerShdw>
                </a:effectLst>
                <a:cs typeface="B Badr" pitchFamily="2" charset="-78"/>
              </a:rPr>
              <a:t> </a:t>
            </a:r>
            <a:r>
              <a:rPr lang="ar-SA" sz="5200" b="1" dirty="0">
                <a:ln w="900" cmpd="sng">
                  <a:solidFill>
                    <a:srgbClr val="FFFF00">
                      <a:alpha val="55000"/>
                    </a:srgbClr>
                  </a:solidFill>
                  <a:prstDash val="solid"/>
                </a:ln>
                <a:solidFill>
                  <a:srgbClr val="00B0F0"/>
                </a:solidFill>
                <a:effectLst>
                  <a:innerShdw blurRad="63500" dist="50800" dir="13500000">
                    <a:prstClr val="black">
                      <a:alpha val="50000"/>
                    </a:prstClr>
                  </a:innerShdw>
                </a:effectLst>
                <a:cs typeface="B Badr" pitchFamily="2" charset="-78"/>
              </a:rPr>
              <a:t>كتاب‌ الله حبلٌ </a:t>
            </a:r>
            <a:r>
              <a:rPr lang="ar-SA" sz="5200" b="1" dirty="0" smtClean="0">
                <a:ln w="900" cmpd="sng">
                  <a:solidFill>
                    <a:srgbClr val="FFFF00">
                      <a:alpha val="55000"/>
                    </a:srgbClr>
                  </a:solidFill>
                  <a:prstDash val="solid"/>
                </a:ln>
                <a:solidFill>
                  <a:srgbClr val="00B0F0"/>
                </a:solidFill>
                <a:effectLst>
                  <a:innerShdw blurRad="63500" dist="50800" dir="13500000">
                    <a:prstClr val="black">
                      <a:alpha val="50000"/>
                    </a:prstClr>
                  </a:innerShdw>
                </a:effectLst>
                <a:cs typeface="B Badr" pitchFamily="2" charset="-78"/>
              </a:rPr>
              <a:t>ممدودٌ </a:t>
            </a:r>
            <a:r>
              <a:rPr lang="ar-SA" sz="5200" b="1" dirty="0">
                <a:ln w="900" cmpd="sng">
                  <a:solidFill>
                    <a:srgbClr val="FFFF00">
                      <a:alpha val="55000"/>
                    </a:srgbClr>
                  </a:solidFill>
                  <a:prstDash val="solid"/>
                </a:ln>
                <a:solidFill>
                  <a:srgbClr val="00B0F0"/>
                </a:solidFill>
                <a:effectLst>
                  <a:innerShdw blurRad="63500" dist="50800" dir="13500000">
                    <a:prstClr val="black">
                      <a:alpha val="50000"/>
                    </a:prstClr>
                  </a:innerShdw>
                </a:effectLst>
                <a:cs typeface="B Badr" pitchFamily="2" charset="-78"/>
              </a:rPr>
              <a:t>من‌ السماء الي‌ </a:t>
            </a:r>
            <a:r>
              <a:rPr lang="ar-SA" sz="5200" b="1" dirty="0" smtClean="0">
                <a:ln w="900" cmpd="sng">
                  <a:solidFill>
                    <a:srgbClr val="FFFF00">
                      <a:alpha val="55000"/>
                    </a:srgbClr>
                  </a:solidFill>
                  <a:prstDash val="solid"/>
                </a:ln>
                <a:solidFill>
                  <a:srgbClr val="00B0F0"/>
                </a:solidFill>
                <a:effectLst>
                  <a:innerShdw blurRad="63500" dist="50800" dir="13500000">
                    <a:prstClr val="black">
                      <a:alpha val="50000"/>
                    </a:prstClr>
                  </a:innerShdw>
                </a:effectLst>
                <a:cs typeface="B Badr" pitchFamily="2" charset="-78"/>
              </a:rPr>
              <a:t>الارض</a:t>
            </a:r>
            <a:endParaRPr lang="fa-IR" sz="5200" b="1" dirty="0" smtClean="0">
              <a:ln w="900" cmpd="sng">
                <a:solidFill>
                  <a:srgbClr val="FFFF00">
                    <a:alpha val="55000"/>
                  </a:srgbClr>
                </a:solidFill>
                <a:prstDash val="solid"/>
              </a:ln>
              <a:solidFill>
                <a:srgbClr val="00B0F0"/>
              </a:solidFill>
              <a:effectLst>
                <a:innerShdw blurRad="63500" dist="50800" dir="13500000">
                  <a:prstClr val="black">
                    <a:alpha val="50000"/>
                  </a:prstClr>
                </a:innerShdw>
              </a:effectLst>
              <a:cs typeface="B Badr" pitchFamily="2" charset="-78"/>
            </a:endParaRPr>
          </a:p>
          <a:p>
            <a:pPr rtl="1">
              <a:lnSpc>
                <a:spcPct val="200000"/>
              </a:lnSpc>
            </a:pPr>
            <a:r>
              <a:rPr lang="ar-SA"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ar-SA"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وعترتي‌ </a:t>
            </a: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اهل</a:t>
            </a:r>
            <a:r>
              <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بيتي</a:t>
            </a:r>
            <a:endPar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200000"/>
              </a:lnSpc>
            </a:pP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ar-SA"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a:t>
            </a:r>
            <a:r>
              <a:rPr lang="fa-IR"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انّهما </a:t>
            </a:r>
            <a:r>
              <a:rPr lang="ar-SA"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لن‌ يفترفا حتي‌ يردا عليّ </a:t>
            </a:r>
            <a:r>
              <a:rPr lang="ar-SA"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الحوض‌ </a:t>
            </a:r>
            <a:r>
              <a:rPr lang="ar-SA"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انظروا كيف‌ تخلفوني‌ فيهما»</a:t>
            </a:r>
            <a:endParaRPr lang="fa-IR"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29963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214290"/>
            <a:ext cx="8915400" cy="6500858"/>
          </a:xfrm>
        </p:spPr>
        <p:txBody>
          <a:bodyPr>
            <a:noAutofit/>
            <a:scene3d>
              <a:camera prst="orthographicFront"/>
              <a:lightRig rig="threePt" dir="t"/>
            </a:scene3d>
            <a:sp3d extrusionH="57150">
              <a:bevelT w="38100" h="38100"/>
            </a:sp3d>
          </a:bodyPr>
          <a:lstStyle/>
          <a:p>
            <a:pPr rtl="1"/>
            <a:endParaRPr lang="fa-IR"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endPar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endPar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pic>
        <p:nvPicPr>
          <p:cNvPr id="7" name="Picture 6" descr="E:\سیر و سرّ معرفت امام\New folder\141608_5835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 y="0"/>
            <a:ext cx="9235440" cy="6858000"/>
          </a:xfrm>
          <a:prstGeom prst="rect">
            <a:avLst/>
          </a:prstGeom>
          <a:noFill/>
          <a:ln>
            <a:noFill/>
          </a:ln>
        </p:spPr>
      </p:pic>
      <p:sp>
        <p:nvSpPr>
          <p:cNvPr id="2" name="TextBox 1"/>
          <p:cNvSpPr txBox="1"/>
          <p:nvPr/>
        </p:nvSpPr>
        <p:spPr>
          <a:xfrm>
            <a:off x="999469" y="228600"/>
            <a:ext cx="7768473" cy="707886"/>
          </a:xfrm>
          <a:prstGeom prst="rect">
            <a:avLst/>
          </a:prstGeom>
          <a:noFill/>
        </p:spPr>
        <p:txBody>
          <a:bodyPr wrap="none" rtlCol="0">
            <a:spAutoFit/>
            <a:scene3d>
              <a:camera prst="orthographicFront"/>
              <a:lightRig rig="threePt" dir="t"/>
            </a:scene3d>
            <a:sp3d extrusionH="57150">
              <a:bevelT w="57150" h="38100" prst="artDeco"/>
            </a:sp3d>
          </a:bodyPr>
          <a:lstStyle/>
          <a:p>
            <a:pPr algn="r" rtl="1"/>
            <a:r>
              <a:rPr lang="fa-IR" sz="4000" dirty="0" smtClean="0">
                <a:ln w="18415" cmpd="sng">
                  <a:solidFill>
                    <a:srgbClr val="FFFFFF"/>
                  </a:solidFill>
                  <a:prstDash val="solid"/>
                </a:ln>
                <a:solidFill>
                  <a:schemeClr val="bg1"/>
                </a:solidFill>
                <a:effectLst>
                  <a:outerShdw blurRad="63500" dir="3600000" algn="tl" rotWithShape="0">
                    <a:srgbClr val="000000">
                      <a:alpha val="70000"/>
                    </a:srgbClr>
                  </a:outerShdw>
                </a:effectLst>
                <a:cs typeface="B Badr" pitchFamily="2" charset="-78"/>
              </a:rPr>
              <a:t>جامعیتِ قرآن در پرتو ظاهر و باطنِ آیات می باشد</a:t>
            </a:r>
            <a:endParaRPr lang="en-US" sz="4000" dirty="0">
              <a:ln w="18415" cmpd="sng">
                <a:solidFill>
                  <a:srgbClr val="FFFFFF"/>
                </a:solidFill>
                <a:prstDash val="solid"/>
              </a:ln>
              <a:solidFill>
                <a:schemeClr val="bg1"/>
              </a:solidFill>
              <a:effectLst>
                <a:outerShdw blurRad="63500" dir="3600000" algn="tl" rotWithShape="0">
                  <a:srgbClr val="000000">
                    <a:alpha val="70000"/>
                  </a:srgbClr>
                </a:outerShdw>
              </a:effectLst>
              <a:cs typeface="B Badr" pitchFamily="2" charset="-78"/>
            </a:endParaRPr>
          </a:p>
        </p:txBody>
      </p:sp>
    </p:spTree>
    <p:extLst>
      <p:ext uri="{BB962C8B-B14F-4D97-AF65-F5344CB8AC3E}">
        <p14:creationId xmlns:p14="http://schemas.microsoft.com/office/powerpoint/2010/main" val="151643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13063"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scene3d>
              <a:camera prst="orthographicFront"/>
              <a:lightRig rig="threePt" dir="t"/>
            </a:scene3d>
            <a:sp3d extrusionH="57150">
              <a:bevelT w="38100" h="38100"/>
            </a:sp3d>
          </a:bodyPr>
          <a:lstStyle/>
          <a:p>
            <a:pPr rtl="1">
              <a:lnSpc>
                <a:spcPct val="150000"/>
              </a:lnSpc>
            </a:pP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a:t>
            </a:r>
            <a:r>
              <a:rPr lang="fa-IR" sz="54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فَلا أُقْسِمُ بِمَواقِعِ النُّجُومِ </a:t>
            </a:r>
            <a:endPar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endParaRPr>
          </a:p>
          <a:p>
            <a:pPr rtl="1">
              <a:lnSpc>
                <a:spcPct val="150000"/>
              </a:lnSpc>
            </a:pP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وَ </a:t>
            </a:r>
            <a:r>
              <a:rPr lang="fa-IR" sz="54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إِنَّهُ لَقَسَمٌ لَوْ تَعْلَمُونَ عَظيمٌ </a:t>
            </a:r>
            <a:endPar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endParaRPr>
          </a:p>
          <a:p>
            <a:pPr rtl="1">
              <a:lnSpc>
                <a:spcPct val="150000"/>
              </a:lnSpc>
            </a:pP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إِنَّهُ </a:t>
            </a:r>
            <a:r>
              <a:rPr lang="fa-IR" sz="54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لَقُرْآنٌ كَريمٌ </a:t>
            </a:r>
            <a:endPar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endParaRPr>
          </a:p>
          <a:p>
            <a:pPr rtl="1">
              <a:lnSpc>
                <a:spcPct val="150000"/>
              </a:lnSpc>
            </a:pP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في</a:t>
            </a:r>
            <a:r>
              <a:rPr lang="fa-IR" sz="54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 كِتابٍ </a:t>
            </a:r>
            <a:r>
              <a:rPr lang="fa-IR" sz="6000" dirty="0" smtClean="0">
                <a:ln w="18415" cmpd="sng">
                  <a:solidFill>
                    <a:srgbClr val="FF0000"/>
                  </a:solidFill>
                  <a:prstDash val="solid"/>
                </a:ln>
                <a:solidFill>
                  <a:srgbClr val="FFC000"/>
                </a:solidFill>
                <a:effectLst>
                  <a:outerShdw blurRad="63500" dir="3600000" algn="tl" rotWithShape="0">
                    <a:srgbClr val="000000">
                      <a:alpha val="70000"/>
                    </a:srgbClr>
                  </a:outerShdw>
                </a:effectLst>
                <a:cs typeface="2  Badr" pitchFamily="2" charset="-78"/>
              </a:rPr>
              <a:t>مَكْنُونٍ</a:t>
            </a:r>
          </a:p>
          <a:p>
            <a:pPr rtl="1">
              <a:lnSpc>
                <a:spcPct val="150000"/>
              </a:lnSpc>
            </a:pP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لا </a:t>
            </a:r>
            <a:r>
              <a:rPr lang="fa-IR" sz="54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يَمَسُّهُ إِلاَّ </a:t>
            </a: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الْمُطَهَّرُون.</a:t>
            </a:r>
            <a:endParaRPr lang="fa-IR" sz="54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endParaRPr>
          </a:p>
          <a:p>
            <a:pPr rtl="1">
              <a:lnSpc>
                <a:spcPct val="150000"/>
              </a:lnSpc>
            </a:pP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 </a:t>
            </a:r>
            <a:r>
              <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نحل: 89</a:t>
            </a:r>
            <a:endParaRPr lang="fa-IR"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2" name="Rectangle 1"/>
          <p:cNvSpPr/>
          <p:nvPr/>
        </p:nvSpPr>
        <p:spPr>
          <a:xfrm>
            <a:off x="381000" y="6096000"/>
            <a:ext cx="1842516" cy="646331"/>
          </a:xfrm>
          <a:prstGeom prst="rect">
            <a:avLst/>
          </a:prstGeom>
        </p:spPr>
        <p:txBody>
          <a:bodyPr wrap="square">
            <a:spAutoFit/>
          </a:bodyPr>
          <a:lstStyle/>
          <a:p>
            <a:pPr algn="ctr" rtl="1">
              <a:lnSpc>
                <a:spcPct val="150000"/>
              </a:lnSpc>
            </a:pPr>
            <a:r>
              <a:rPr lang="fa-IR" sz="2400" b="1" spc="50" dirty="0" smtClean="0">
                <a:ln w="12700" cmpd="sng">
                  <a:solidFill>
                    <a:schemeClr val="tx1"/>
                  </a:solidFill>
                  <a:prstDash val="solid"/>
                </a:ln>
                <a:effectLst>
                  <a:glow rad="53100">
                    <a:schemeClr val="accent6">
                      <a:satMod val="180000"/>
                      <a:alpha val="30000"/>
                    </a:schemeClr>
                  </a:glow>
                  <a:innerShdw blurRad="63500" dist="50800" dir="13500000">
                    <a:prstClr val="black">
                      <a:alpha val="50000"/>
                    </a:prstClr>
                  </a:innerShdw>
                </a:effectLst>
                <a:cs typeface="B Badr" pitchFamily="2" charset="-78"/>
              </a:rPr>
              <a:t>واقعه: 75 تا 79</a:t>
            </a:r>
            <a:endParaRPr lang="fa-IR" sz="2400" b="1" spc="50" dirty="0">
              <a:ln w="12700" cmpd="sng">
                <a:solidFill>
                  <a:schemeClr val="tx1"/>
                </a:solidFill>
                <a:prstDash val="solid"/>
              </a:ln>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Tree>
    <p:extLst>
      <p:ext uri="{BB962C8B-B14F-4D97-AF65-F5344CB8AC3E}">
        <p14:creationId xmlns:p14="http://schemas.microsoft.com/office/powerpoint/2010/main" val="1398374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13063"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scene3d>
              <a:camera prst="orthographicFront"/>
              <a:lightRig rig="threePt" dir="t"/>
            </a:scene3d>
            <a:sp3d extrusionH="57150">
              <a:bevelT w="38100" h="38100"/>
            </a:sp3d>
          </a:bodyPr>
          <a:lstStyle/>
          <a:p>
            <a:pPr rtl="1">
              <a:lnSpc>
                <a:spcPct val="200000"/>
              </a:lnSpc>
            </a:pPr>
            <a:r>
              <a:rPr lang="fa-IR" sz="54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a:t>
            </a:r>
            <a:r>
              <a:rPr lang="fa-IR" sz="72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إِنَّما يُريدُ </a:t>
            </a:r>
            <a:r>
              <a:rPr lang="fa-IR" sz="72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اللَّهُ</a:t>
            </a:r>
          </a:p>
          <a:p>
            <a:pPr rtl="1">
              <a:lnSpc>
                <a:spcPct val="200000"/>
              </a:lnSpc>
            </a:pPr>
            <a:r>
              <a:rPr lang="fa-IR" sz="72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 </a:t>
            </a:r>
            <a:r>
              <a:rPr lang="fa-IR" sz="7200" b="1" spc="50" dirty="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لِيُذْهِبَ عَنْكُمُ الرِّجْسَ أَهْلَ الْبَيْتِ وَ يُطَهِّرَكُمْ </a:t>
            </a:r>
            <a:r>
              <a:rPr lang="fa-IR" sz="72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تَطْهيراً</a:t>
            </a:r>
            <a:r>
              <a:rPr lang="fa-IR" sz="5400" b="1" spc="50" dirty="0" smtClean="0">
                <a:ln w="12700" cmpd="sng">
                  <a:solidFill>
                    <a:srgbClr val="00B050"/>
                  </a:solidFill>
                  <a:prstDash val="solid"/>
                </a:ln>
                <a:solidFill>
                  <a:schemeClr val="tx1"/>
                </a:solidFill>
                <a:effectLst>
                  <a:glow rad="53100">
                    <a:schemeClr val="accent6">
                      <a:satMod val="180000"/>
                      <a:alpha val="30000"/>
                    </a:schemeClr>
                  </a:glow>
                </a:effectLst>
                <a:cs typeface="2  Badr" pitchFamily="2" charset="-78"/>
              </a:rPr>
              <a:t>»</a:t>
            </a:r>
            <a:endParaRPr lang="fa-IR" sz="2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2" name="Rectangle 1"/>
          <p:cNvSpPr/>
          <p:nvPr/>
        </p:nvSpPr>
        <p:spPr>
          <a:xfrm>
            <a:off x="152400" y="5715000"/>
            <a:ext cx="1842516" cy="646331"/>
          </a:xfrm>
          <a:prstGeom prst="rect">
            <a:avLst/>
          </a:prstGeom>
        </p:spPr>
        <p:txBody>
          <a:bodyPr wrap="square">
            <a:spAutoFit/>
          </a:bodyPr>
          <a:lstStyle/>
          <a:p>
            <a:pPr algn="ctr" rtl="1">
              <a:lnSpc>
                <a:spcPct val="150000"/>
              </a:lnSpc>
            </a:pPr>
            <a:r>
              <a:rPr lang="fa-IR" sz="2400" b="1" spc="50" dirty="0" smtClean="0">
                <a:ln w="12700" cmpd="sng">
                  <a:solidFill>
                    <a:schemeClr val="tx1"/>
                  </a:solidFill>
                  <a:prstDash val="solid"/>
                </a:ln>
                <a:effectLst>
                  <a:glow rad="53100">
                    <a:schemeClr val="accent6">
                      <a:satMod val="180000"/>
                      <a:alpha val="30000"/>
                    </a:schemeClr>
                  </a:glow>
                  <a:innerShdw blurRad="63500" dist="50800" dir="13500000">
                    <a:prstClr val="black">
                      <a:alpha val="50000"/>
                    </a:prstClr>
                  </a:innerShdw>
                </a:effectLst>
                <a:cs typeface="B Badr" pitchFamily="2" charset="-78"/>
              </a:rPr>
              <a:t>احزاب: 33</a:t>
            </a:r>
            <a:endParaRPr lang="fa-IR" sz="2400" b="1" spc="50" dirty="0">
              <a:ln w="12700" cmpd="sng">
                <a:solidFill>
                  <a:schemeClr val="tx1"/>
                </a:solidFill>
                <a:prstDash val="solid"/>
              </a:ln>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Tree>
    <p:extLst>
      <p:ext uri="{BB962C8B-B14F-4D97-AF65-F5344CB8AC3E}">
        <p14:creationId xmlns:p14="http://schemas.microsoft.com/office/powerpoint/2010/main" val="1549371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3">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5715000" y="2971800"/>
            <a:ext cx="3429000" cy="38862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3" name="TextBox 2"/>
          <p:cNvSpPr txBox="1"/>
          <p:nvPr/>
        </p:nvSpPr>
        <p:spPr>
          <a:xfrm>
            <a:off x="200167" y="2276058"/>
            <a:ext cx="8686800" cy="4039567"/>
          </a:xfrm>
          <a:prstGeom prst="rect">
            <a:avLst/>
          </a:prstGeom>
          <a:noFill/>
        </p:spPr>
        <p:txBody>
          <a:bodyPr wrap="square" rtlCol="0">
            <a:spAutoFit/>
          </a:bodyPr>
          <a:lstStyle/>
          <a:p>
            <a:pPr algn="ctr">
              <a:lnSpc>
                <a:spcPct val="150000"/>
              </a:lnSpc>
              <a:buNone/>
            </a:pPr>
            <a:r>
              <a:rPr lang="fa-IR" sz="7200" dirty="0">
                <a:ln w="18415" cmpd="sng">
                  <a:solidFill>
                    <a:schemeClr val="tx1"/>
                  </a:solidFill>
                  <a:prstDash val="solid"/>
                </a:ln>
                <a:solidFill>
                  <a:srgbClr val="00B0F0"/>
                </a:solidFill>
                <a:effectLst>
                  <a:outerShdw blurRad="63500" dir="3600000" algn="tl" rotWithShape="0">
                    <a:srgbClr val="000000">
                      <a:alpha val="70000"/>
                    </a:srgbClr>
                  </a:outerShdw>
                </a:effectLst>
                <a:cs typeface="2  Esfehan" pitchFamily="2" charset="-78"/>
              </a:rPr>
              <a:t> </a:t>
            </a:r>
            <a:r>
              <a:rPr lang="fa-IR" sz="6600" dirty="0">
                <a:ln w="18415" cmpd="sng">
                  <a:solidFill>
                    <a:schemeClr val="tx1"/>
                  </a:solidFill>
                  <a:prstDash val="solid"/>
                </a:ln>
                <a:solidFill>
                  <a:srgbClr val="00B0F0"/>
                </a:solidFill>
                <a:effectLst>
                  <a:outerShdw blurRad="63500" dir="3600000" algn="tl" rotWithShape="0">
                    <a:srgbClr val="000000">
                      <a:alpha val="70000"/>
                    </a:srgbClr>
                  </a:outerShdw>
                </a:effectLst>
                <a:cs typeface="2  Badr" pitchFamily="2" charset="-78"/>
              </a:rPr>
              <a:t>وَ أَنْزَلْنا إِلَيْكَ الذِّكْرَ لِتُبَيِّنَ لِلنَّاسِ ما نُزِّلَ إِلَيْهِمْ وَ لَعَلَّهُمْ يَتَفَكَّرُون</a:t>
            </a:r>
            <a:endParaRPr lang="fa-IR" sz="5400" dirty="0">
              <a:ln w="18415" cmpd="sng">
                <a:solidFill>
                  <a:schemeClr val="tx1"/>
                </a:solidFill>
                <a:prstDash val="solid"/>
              </a:ln>
              <a:solidFill>
                <a:srgbClr val="00B0F0"/>
              </a:solidFill>
              <a:effectLst>
                <a:outerShdw blurRad="63500" dir="3600000" algn="tl" rotWithShape="0">
                  <a:srgbClr val="000000">
                    <a:alpha val="70000"/>
                  </a:srgbClr>
                </a:outerShdw>
              </a:effectLst>
              <a:cs typeface="2  Badr" pitchFamily="2" charset="-78"/>
            </a:endParaRPr>
          </a:p>
          <a:p>
            <a:pPr algn="ctr">
              <a:lnSpc>
                <a:spcPct val="150000"/>
              </a:lnSpc>
              <a:buNone/>
            </a:pPr>
            <a:r>
              <a:rPr lang="fa-IR" sz="3600" dirty="0">
                <a:ln w="18415" cmpd="sng">
                  <a:solidFill>
                    <a:srgbClr val="FF0000"/>
                  </a:solidFill>
                  <a:prstDash val="solid"/>
                </a:ln>
                <a:solidFill>
                  <a:srgbClr val="FF0000"/>
                </a:solidFill>
                <a:effectLst>
                  <a:outerShdw blurRad="63500" dir="3600000" algn="tl" rotWithShape="0">
                    <a:srgbClr val="000000">
                      <a:alpha val="70000"/>
                    </a:srgbClr>
                  </a:outerShdw>
                </a:effectLst>
                <a:cs typeface="2  Badr" pitchFamily="2" charset="-78"/>
              </a:rPr>
              <a:t>نحل: 44‏</a:t>
            </a:r>
            <a:endParaRPr lang="en-US" sz="5400" dirty="0">
              <a:ln w="18415" cmpd="sng">
                <a:solidFill>
                  <a:srgbClr val="FF0000"/>
                </a:solidFill>
                <a:prstDash val="solid"/>
              </a:ln>
              <a:solidFill>
                <a:srgbClr val="FF0000"/>
              </a:solidFill>
              <a:effectLst>
                <a:outerShdw blurRad="63500" dir="3600000" algn="tl" rotWithShape="0">
                  <a:srgbClr val="000000">
                    <a:alpha val="70000"/>
                  </a:srgbClr>
                </a:outerShdw>
              </a:effectLst>
              <a:cs typeface="2  Badr" pitchFamily="2" charset="-78"/>
            </a:endParaRPr>
          </a:p>
        </p:txBody>
      </p:sp>
      <p:sp>
        <p:nvSpPr>
          <p:cNvPr id="4" name="TextBox 3"/>
          <p:cNvSpPr txBox="1"/>
          <p:nvPr/>
        </p:nvSpPr>
        <p:spPr>
          <a:xfrm>
            <a:off x="228600" y="0"/>
            <a:ext cx="8686800" cy="2123658"/>
          </a:xfrm>
          <a:prstGeom prst="rect">
            <a:avLst/>
          </a:prstGeom>
          <a:noFill/>
        </p:spPr>
        <p:txBody>
          <a:bodyPr wrap="square" rtlCol="0">
            <a:spAutoFit/>
          </a:bodyPr>
          <a:lstStyle/>
          <a:p>
            <a:pPr algn="ctr">
              <a:lnSpc>
                <a:spcPct val="150000"/>
              </a:lnSpc>
              <a:buNone/>
            </a:pPr>
            <a:r>
              <a:rPr lang="fa-IR" sz="4400" b="1" dirty="0">
                <a:ln w="10541" cmpd="sng">
                  <a:solidFill>
                    <a:srgbClr val="00B050"/>
                  </a:solidFill>
                  <a:prstDash val="solid"/>
                </a:ln>
                <a:cs typeface="2  Badr" pitchFamily="2" charset="-78"/>
              </a:rPr>
              <a:t>و روایات</a:t>
            </a:r>
          </a:p>
          <a:p>
            <a:pPr algn="ctr">
              <a:lnSpc>
                <a:spcPct val="150000"/>
              </a:lnSpc>
              <a:buNone/>
            </a:pPr>
            <a:r>
              <a:rPr lang="fa-IR" sz="4400" b="1" dirty="0">
                <a:ln w="10541" cmpd="sng">
                  <a:solidFill>
                    <a:srgbClr val="00B050"/>
                  </a:solidFill>
                  <a:prstDash val="solid"/>
                </a:ln>
                <a:cs typeface="2  Badr" pitchFamily="2" charset="-78"/>
              </a:rPr>
              <a:t> به عنوان </a:t>
            </a:r>
            <a:r>
              <a:rPr lang="fa-IR" sz="4400" b="1" dirty="0" smtClean="0">
                <a:ln w="10541" cmpd="sng">
                  <a:solidFill>
                    <a:srgbClr val="00B050"/>
                  </a:solidFill>
                  <a:prstDash val="solid"/>
                </a:ln>
                <a:cs typeface="2  Badr" pitchFamily="2" charset="-78"/>
              </a:rPr>
              <a:t>مُبیِّنِ قرآن، </a:t>
            </a:r>
            <a:r>
              <a:rPr lang="fa-IR" sz="4400" b="1" dirty="0">
                <a:ln w="10541" cmpd="sng">
                  <a:solidFill>
                    <a:srgbClr val="00B050"/>
                  </a:solidFill>
                  <a:prstDash val="solid"/>
                </a:ln>
                <a:cs typeface="2  Badr" pitchFamily="2" charset="-78"/>
              </a:rPr>
              <a:t>نقش ایفاء می کنند</a:t>
            </a:r>
          </a:p>
        </p:txBody>
      </p:sp>
    </p:spTree>
    <p:extLst>
      <p:ext uri="{BB962C8B-B14F-4D97-AF65-F5344CB8AC3E}">
        <p14:creationId xmlns:p14="http://schemas.microsoft.com/office/powerpoint/2010/main" val="6287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h="25400" prst="softRound"/>
            </a:sp3d>
          </a:bodyPr>
          <a:lstStyle/>
          <a:p>
            <a:pPr rtl="1">
              <a:lnSpc>
                <a:spcPct val="150000"/>
              </a:lnSpc>
            </a:pPr>
            <a:r>
              <a:rPr lang="fa-IR" sz="6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چنين كتابي</a:t>
            </a:r>
          </a:p>
          <a:p>
            <a:pPr rtl="1">
              <a:lnSpc>
                <a:spcPct val="150000"/>
              </a:lnSpc>
            </a:pPr>
            <a:r>
              <a:rPr lang="fa-IR" sz="6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بهترین و مطمئن ترین</a:t>
            </a:r>
          </a:p>
          <a:p>
            <a:pPr rtl="1">
              <a:lnSpc>
                <a:spcPct val="150000"/>
              </a:lnSpc>
            </a:pPr>
            <a:r>
              <a:rPr lang="fa-IR" sz="6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مرجع شناخت حجّت خداوند متعال</a:t>
            </a:r>
          </a:p>
          <a:p>
            <a:pPr rtl="1">
              <a:lnSpc>
                <a:spcPct val="150000"/>
              </a:lnSpc>
            </a:pPr>
            <a:r>
              <a:rPr lang="fa-IR" sz="6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محسوب می شود</a:t>
            </a:r>
            <a:endParaRPr lang="fa-IR" sz="60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F:\طرح های قرانی\saqeb.ir-qoran.jpg"/>
          <p:cNvPicPr>
            <a:picLocks noChangeAspect="1" noChangeArrowheads="1"/>
          </p:cNvPicPr>
          <p:nvPr/>
        </p:nvPicPr>
        <p:blipFill>
          <a:blip r:embed="rId2"/>
          <a:srcRect l="21985" r="6710" b="28695"/>
          <a:stretch>
            <a:fillRect/>
          </a:stretch>
        </p:blipFill>
        <p:spPr bwMode="auto">
          <a:xfrm>
            <a:off x="0" y="0"/>
            <a:ext cx="9144000" cy="6858000"/>
          </a:xfrm>
          <a:prstGeom prst="rect">
            <a:avLst/>
          </a:prstGeom>
          <a:noFill/>
        </p:spPr>
      </p:pic>
      <p:sp>
        <p:nvSpPr>
          <p:cNvPr id="6" name="Rectangle 5"/>
          <p:cNvSpPr/>
          <p:nvPr/>
        </p:nvSpPr>
        <p:spPr>
          <a:xfrm>
            <a:off x="3352800" y="1752600"/>
            <a:ext cx="5791200" cy="1569660"/>
          </a:xfrm>
          <a:prstGeom prst="rect">
            <a:avLst/>
          </a:prstGeom>
          <a:noFill/>
        </p:spPr>
        <p:txBody>
          <a:bodyPr wrap="square" lIns="91440" tIns="45720" rIns="91440" bIns="45720">
            <a:spAutoFit/>
            <a:scene3d>
              <a:camera prst="orthographicFront"/>
              <a:lightRig rig="threePt" dir="t"/>
            </a:scene3d>
            <a:sp3d extrusionH="57150">
              <a:bevelT w="57150" h="38100" prst="artDeco"/>
            </a:sp3d>
          </a:bodyPr>
          <a:lstStyle/>
          <a:p>
            <a:pPr algn="ctr" rtl="1"/>
            <a:r>
              <a:rPr lang="fa-IR" sz="9600" b="1" spc="50" dirty="0" smtClean="0">
                <a:ln w="12700" cmpd="sng">
                  <a:solidFill>
                    <a:srgbClr val="FFFF00"/>
                  </a:solidFill>
                  <a:prstDash val="solid"/>
                </a:ln>
                <a:solidFill>
                  <a:srgbClr val="00B050"/>
                </a:solidFill>
                <a:effectLst>
                  <a:glow rad="53100">
                    <a:schemeClr val="accent6">
                      <a:satMod val="180000"/>
                      <a:alpha val="30000"/>
                    </a:schemeClr>
                  </a:glow>
                </a:effectLst>
                <a:latin typeface="Adobe Arabic" pitchFamily="18" charset="-78"/>
                <a:cs typeface="2  Nazanin" pitchFamily="2" charset="-78"/>
              </a:rPr>
              <a:t>امام مـهدي</a:t>
            </a:r>
            <a:r>
              <a:rPr lang="en-US" sz="9600" b="1" spc="50" dirty="0">
                <a:ln w="12700" cmpd="sng">
                  <a:solidFill>
                    <a:srgbClr val="FFFF00"/>
                  </a:solidFill>
                  <a:prstDash val="solid"/>
                </a:ln>
                <a:solidFill>
                  <a:srgbClr val="00B050"/>
                </a:solidFill>
                <a:effectLst>
                  <a:glow rad="53100">
                    <a:schemeClr val="accent6">
                      <a:satMod val="180000"/>
                      <a:alpha val="30000"/>
                    </a:schemeClr>
                  </a:glow>
                </a:effectLst>
                <a:latin typeface="Adobe Arabic" pitchFamily="18" charset="-78"/>
                <a:cs typeface="2  Nazanin" pitchFamily="2" charset="-78"/>
                <a:sym typeface="Abo-thar"/>
              </a:rPr>
              <a:t></a:t>
            </a:r>
            <a:endParaRPr lang="en-US" sz="9600" b="1" spc="50" dirty="0">
              <a:ln w="12700" cmpd="sng">
                <a:solidFill>
                  <a:srgbClr val="FFFF00"/>
                </a:solidFill>
                <a:prstDash val="solid"/>
              </a:ln>
              <a:solidFill>
                <a:srgbClr val="00B050"/>
              </a:solidFill>
              <a:effectLst>
                <a:glow rad="53100">
                  <a:schemeClr val="accent6">
                    <a:satMod val="180000"/>
                    <a:alpha val="30000"/>
                  </a:schemeClr>
                </a:glow>
              </a:effectLst>
              <a:latin typeface="Adobe Arabic" pitchFamily="18" charset="-78"/>
              <a:cs typeface="2  Nazanin" pitchFamily="2" charset="-78"/>
            </a:endParaRPr>
          </a:p>
        </p:txBody>
      </p:sp>
      <p:sp>
        <p:nvSpPr>
          <p:cNvPr id="7" name="Rectangle 6"/>
          <p:cNvSpPr/>
          <p:nvPr/>
        </p:nvSpPr>
        <p:spPr>
          <a:xfrm>
            <a:off x="3048000" y="4114800"/>
            <a:ext cx="7620000" cy="170816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fa-IR" sz="10500" b="1" dirty="0" smtClean="0">
                <a:ln w="1905">
                  <a:solidFill>
                    <a:srgbClr val="FFC000"/>
                  </a:solidFill>
                </a:ln>
                <a:solidFill>
                  <a:srgbClr val="92D050"/>
                </a:solidFill>
                <a:effectLst>
                  <a:innerShdw blurRad="69850" dist="43180" dir="5400000">
                    <a:srgbClr val="000000">
                      <a:alpha val="65000"/>
                    </a:srgbClr>
                  </a:innerShdw>
                </a:effectLst>
                <a:cs typeface="B Yagut" pitchFamily="2" charset="-78"/>
              </a:rPr>
              <a:t>از </a:t>
            </a:r>
            <a:r>
              <a:rPr lang="fa-IR" sz="10500" b="1" dirty="0" smtClean="0">
                <a:ln w="1905">
                  <a:solidFill>
                    <a:srgbClr val="FFC000"/>
                  </a:solidFill>
                </a:ln>
                <a:solidFill>
                  <a:srgbClr val="92D050"/>
                </a:solidFill>
                <a:effectLst>
                  <a:innerShdw blurRad="69850" dist="43180" dir="5400000">
                    <a:srgbClr val="000000">
                      <a:alpha val="65000"/>
                    </a:srgbClr>
                  </a:innerShdw>
                </a:effectLst>
                <a:cs typeface="B Yagut" pitchFamily="2" charset="-78"/>
                <a:hlinkClick r:id="rId3" action="ppaction://hlinkfile"/>
              </a:rPr>
              <a:t>ديدگاهِ</a:t>
            </a:r>
            <a:endParaRPr lang="en-US" sz="10500" b="1" dirty="0">
              <a:ln w="1905">
                <a:solidFill>
                  <a:srgbClr val="FFC000"/>
                </a:solidFill>
              </a:ln>
              <a:solidFill>
                <a:srgbClr val="92D050"/>
              </a:solidFill>
              <a:effectLst>
                <a:innerShdw blurRad="69850" dist="43180" dir="5400000">
                  <a:srgbClr val="000000">
                    <a:alpha val="65000"/>
                  </a:srgbClr>
                </a:innerShdw>
              </a:effectLst>
              <a:cs typeface="B Yagut" pitchFamily="2" charset="-78"/>
            </a:endParaRPr>
          </a:p>
        </p:txBody>
      </p:sp>
    </p:spTree>
    <p:extLst>
      <p:ext uri="{BB962C8B-B14F-4D97-AF65-F5344CB8AC3E}">
        <p14:creationId xmlns:p14="http://schemas.microsoft.com/office/powerpoint/2010/main" val="393316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Right Brace 4"/>
          <p:cNvSpPr/>
          <p:nvPr/>
        </p:nvSpPr>
        <p:spPr>
          <a:xfrm rot="16200000">
            <a:off x="4107653" y="-1893131"/>
            <a:ext cx="642942" cy="6429420"/>
          </a:xfrm>
          <a:prstGeom prst="rightBrace">
            <a:avLst>
              <a:gd name="adj1" fmla="val 8333"/>
              <a:gd name="adj2" fmla="val 50000"/>
            </a:avLst>
          </a:prstGeom>
        </p:spPr>
        <p:style>
          <a:lnRef idx="3">
            <a:schemeClr val="dk1"/>
          </a:lnRef>
          <a:fillRef idx="0">
            <a:schemeClr val="dk1"/>
          </a:fillRef>
          <a:effectRef idx="2">
            <a:schemeClr val="dk1"/>
          </a:effectRef>
          <a:fontRef idx="minor">
            <a:schemeClr val="tx1"/>
          </a:fontRef>
        </p:style>
        <p:txBody>
          <a:bodyPr rtlCol="1" anchor="ctr"/>
          <a:lstStyle/>
          <a:p>
            <a:pPr algn="ctr"/>
            <a:endParaRPr lang="fa-IR"/>
          </a:p>
        </p:txBody>
      </p:sp>
      <p:sp>
        <p:nvSpPr>
          <p:cNvPr id="7" name="Oval 6"/>
          <p:cNvSpPr/>
          <p:nvPr/>
        </p:nvSpPr>
        <p:spPr>
          <a:xfrm>
            <a:off x="5929322" y="2071678"/>
            <a:ext cx="3214678" cy="1071570"/>
          </a:xfrm>
          <a:prstGeom prst="ellipse">
            <a:avLst/>
          </a:prstGeom>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1" anchor="ctr"/>
          <a:lstStyle/>
          <a:p>
            <a:pPr algn="ctr"/>
            <a:r>
              <a:rPr lang="fa-IR" sz="48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rPr>
              <a:t>تصریح</a:t>
            </a:r>
            <a:endParaRPr lang="fa-IR" sz="4800" dirty="0">
              <a:ln w="900" cmpd="sng">
                <a:solidFill>
                  <a:srgbClr val="FFFF00">
                    <a:alpha val="55000"/>
                  </a:srgbClr>
                </a:solidFill>
                <a:prstDash val="solid"/>
              </a:ln>
              <a:solidFill>
                <a:srgbClr val="002060"/>
              </a:solidFill>
            </a:endParaRPr>
          </a:p>
        </p:txBody>
      </p:sp>
      <p:sp>
        <p:nvSpPr>
          <p:cNvPr id="8" name="Oval 7"/>
          <p:cNvSpPr/>
          <p:nvPr/>
        </p:nvSpPr>
        <p:spPr>
          <a:xfrm>
            <a:off x="0" y="1928802"/>
            <a:ext cx="3214678" cy="1071570"/>
          </a:xfrm>
          <a:prstGeom prst="ellipse">
            <a:avLst/>
          </a:prstGeom>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1" anchor="ctr">
            <a:sp3d extrusionH="57150">
              <a:bevelT w="38100" h="38100" prst="relaxedInset"/>
            </a:sp3d>
          </a:bodyPr>
          <a:lstStyle/>
          <a:p>
            <a:pPr algn="ctr"/>
            <a:r>
              <a:rPr lang="fa-IR" sz="48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rPr>
              <a:t>تلویح</a:t>
            </a:r>
            <a:endParaRPr lang="fa-IR" b="1" dirty="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endParaRPr>
          </a:p>
        </p:txBody>
      </p:sp>
      <p:sp>
        <p:nvSpPr>
          <p:cNvPr id="9" name="Rounded Rectangle 8"/>
          <p:cNvSpPr/>
          <p:nvPr/>
        </p:nvSpPr>
        <p:spPr>
          <a:xfrm>
            <a:off x="5715008" y="3286124"/>
            <a:ext cx="3428992" cy="3571876"/>
          </a:xfrm>
          <a:prstGeom prst="roundRect">
            <a:avLst/>
          </a:prstGeom>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rtlCol="1" anchor="ctr"/>
          <a:lstStyle/>
          <a:p>
            <a:pPr algn="ctr" rtl="1"/>
            <a:r>
              <a:rPr lang="fa-IR" sz="40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rPr>
              <a:t>«وَ ما مُحَمَّدٌ إِلاَّ رَسُول...»</a:t>
            </a:r>
          </a:p>
          <a:p>
            <a:pPr algn="ctr" rtl="1"/>
            <a:r>
              <a:rPr lang="fa-IR" sz="20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rPr>
              <a:t> آل عمران : 144 </a:t>
            </a:r>
          </a:p>
          <a:p>
            <a:pPr algn="ctr" rtl="1"/>
            <a:r>
              <a:rPr lang="fa-IR" sz="40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rPr>
              <a:t>«وَ اذْكُرْ فِي الْكِتابِ مَرْيَم...» </a:t>
            </a:r>
          </a:p>
          <a:p>
            <a:pPr algn="ctr" rtl="1"/>
            <a:r>
              <a:rPr lang="fa-IR" sz="20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rPr>
              <a:t>مریم : 16‏‏</a:t>
            </a:r>
            <a:endParaRPr lang="fa-IR" sz="2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endParaRPr>
          </a:p>
        </p:txBody>
      </p:sp>
      <p:sp>
        <p:nvSpPr>
          <p:cNvPr id="10" name="Rounded Rectangle 9"/>
          <p:cNvSpPr/>
          <p:nvPr/>
        </p:nvSpPr>
        <p:spPr>
          <a:xfrm>
            <a:off x="0" y="3143248"/>
            <a:ext cx="3428992" cy="3714752"/>
          </a:xfrm>
          <a:prstGeom prst="roundRect">
            <a:avLst/>
          </a:prstGeom>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rtlCol="1" anchor="ctr"/>
          <a:lstStyle/>
          <a:p>
            <a:pPr algn="ctr" rtl="1"/>
            <a:r>
              <a:rPr lang="fa-I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rPr>
              <a:t>«سُبْحانَ الَّذي أَسْرى‏ بِعَبْدِهِ لَيْلاً مِنَ الْمَسْجِدِ الْحَرام... »</a:t>
            </a:r>
          </a:p>
          <a:p>
            <a:pPr algn="ctr" rtl="1"/>
            <a:endParaRPr lang="fa-I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endParaRPr>
          </a:p>
          <a:p>
            <a:pPr algn="ctr" rtl="1"/>
            <a:r>
              <a:rPr lang="fa-I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rPr>
              <a:t>‏«إِنَّما وَلِيُّكُمُ اللَّهُ وَ رَسُولُهُ وَ الَّذينَ آمَنُوا الَّذينَ يُقيمُونَ الصَّلاةَ وَ يُؤْتُونَ الزَّكاةَ وَ هُمْ راكِعُون‏» </a:t>
            </a:r>
            <a:r>
              <a:rPr lang="fa-IR" sz="24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rPr>
              <a:t>مائده : 55</a:t>
            </a:r>
            <a:endParaRPr lang="fa-IR" sz="24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Tehran" pitchFamily="2" charset="-78"/>
            </a:endParaRPr>
          </a:p>
        </p:txBody>
      </p:sp>
      <p:sp>
        <p:nvSpPr>
          <p:cNvPr id="11" name="Subtitle 10"/>
          <p:cNvSpPr>
            <a:spLocks noGrp="1"/>
          </p:cNvSpPr>
          <p:nvPr>
            <p:ph type="subTitle" idx="1"/>
          </p:nvPr>
        </p:nvSpPr>
        <p:spPr>
          <a:xfrm>
            <a:off x="2187178" y="166578"/>
            <a:ext cx="4483892" cy="785794"/>
          </a:xfrm>
          <a:prstGeom prst="roundRect">
            <a:avLst/>
          </a:prstGeom>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1" anchor="ctr">
            <a:normAutofit/>
            <a:sp3d extrusionH="57150">
              <a:bevelT w="38100" h="38100" prst="relaxedInset"/>
            </a:sp3d>
          </a:bodyPr>
          <a:lstStyle/>
          <a:p>
            <a:pPr algn="ctr"/>
            <a:r>
              <a:rPr lang="fa-IR" sz="2800" b="1" spc="50" dirty="0" smtClean="0">
                <a:ln w="12700" cmpd="sng">
                  <a:solidFill>
                    <a:srgbClr val="00B050"/>
                  </a:solidFill>
                  <a:prstDash val="solid"/>
                </a:ln>
                <a:solidFill>
                  <a:srgbClr val="002060"/>
                </a:solidFill>
                <a:effectLst>
                  <a:glow rad="53100">
                    <a:schemeClr val="accent6">
                      <a:satMod val="180000"/>
                      <a:alpha val="30000"/>
                    </a:schemeClr>
                  </a:glow>
                </a:effectLst>
              </a:rPr>
              <a:t>شیوه های معرّفی در قرآن</a:t>
            </a:r>
            <a:endParaRPr lang="fa-IR" sz="2800" b="1" spc="50" dirty="0">
              <a:ln w="12700" cmpd="sng">
                <a:solidFill>
                  <a:srgbClr val="00B050"/>
                </a:solidFill>
                <a:prstDash val="solid"/>
              </a:ln>
              <a:solidFill>
                <a:srgbClr val="002060"/>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8069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11758"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Right Brace 4"/>
          <p:cNvSpPr/>
          <p:nvPr/>
        </p:nvSpPr>
        <p:spPr>
          <a:xfrm rot="16200000">
            <a:off x="1992999" y="-383292"/>
            <a:ext cx="578514" cy="3345312"/>
          </a:xfrm>
          <a:prstGeom prst="rightBrace">
            <a:avLst>
              <a:gd name="adj1" fmla="val 8333"/>
              <a:gd name="adj2" fmla="val 50158"/>
            </a:avLst>
          </a:prstGeom>
        </p:spPr>
        <p:style>
          <a:lnRef idx="3">
            <a:schemeClr val="dk1"/>
          </a:lnRef>
          <a:fillRef idx="0">
            <a:schemeClr val="dk1"/>
          </a:fillRef>
          <a:effectRef idx="2">
            <a:schemeClr val="dk1"/>
          </a:effectRef>
          <a:fontRef idx="minor">
            <a:schemeClr val="tx1"/>
          </a:fontRef>
        </p:style>
        <p:txBody>
          <a:bodyPr rtlCol="1" anchor="ctr"/>
          <a:lstStyle/>
          <a:p>
            <a:pPr algn="ctr"/>
            <a:endParaRPr lang="fa-IR"/>
          </a:p>
        </p:txBody>
      </p:sp>
      <p:sp>
        <p:nvSpPr>
          <p:cNvPr id="7" name="Oval 6"/>
          <p:cNvSpPr/>
          <p:nvPr/>
        </p:nvSpPr>
        <p:spPr>
          <a:xfrm>
            <a:off x="3276600" y="1650058"/>
            <a:ext cx="1600200" cy="695862"/>
          </a:xfrm>
          <a:prstGeom prst="ellipse">
            <a:avLst/>
          </a:prstGeom>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1" anchor="ctr"/>
          <a:lstStyle/>
          <a:p>
            <a:pPr algn="ctr"/>
            <a:r>
              <a:rPr lang="fa-IR" sz="32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rPr>
              <a:t>آشکار</a:t>
            </a:r>
            <a:endParaRPr lang="fa-IR" sz="3200" dirty="0">
              <a:ln w="900" cmpd="sng">
                <a:solidFill>
                  <a:srgbClr val="FFFF00">
                    <a:alpha val="55000"/>
                  </a:srgbClr>
                </a:solidFill>
                <a:prstDash val="solid"/>
              </a:ln>
              <a:solidFill>
                <a:srgbClr val="002060"/>
              </a:solidFill>
            </a:endParaRPr>
          </a:p>
        </p:txBody>
      </p:sp>
      <p:sp>
        <p:nvSpPr>
          <p:cNvPr id="8" name="Oval 7"/>
          <p:cNvSpPr/>
          <p:nvPr/>
        </p:nvSpPr>
        <p:spPr>
          <a:xfrm>
            <a:off x="11758" y="1667259"/>
            <a:ext cx="1524000" cy="678661"/>
          </a:xfrm>
          <a:prstGeom prst="ellipse">
            <a:avLst/>
          </a:prstGeom>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1" anchor="ctr">
            <a:sp3d extrusionH="57150">
              <a:bevelT w="38100" h="38100" prst="relaxedInset"/>
            </a:sp3d>
          </a:bodyPr>
          <a:lstStyle/>
          <a:p>
            <a:pPr algn="ctr" rtl="1"/>
            <a:r>
              <a:rPr lang="fa-IR" sz="36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rPr>
              <a:t>پنها</a:t>
            </a:r>
            <a:r>
              <a:rPr lang="fa-IR" sz="36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hlinkClick r:id="rId3" action="ppaction://hlinkpres?slideindex=1&amp;slidetitle="/>
              </a:rPr>
              <a:t>ن</a:t>
            </a:r>
            <a:endParaRPr lang="fa-IR" sz="1200" b="1" dirty="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endParaRPr>
          </a:p>
        </p:txBody>
      </p:sp>
      <p:sp>
        <p:nvSpPr>
          <p:cNvPr id="11" name="Subtitle 10"/>
          <p:cNvSpPr>
            <a:spLocks noGrp="1"/>
          </p:cNvSpPr>
          <p:nvPr>
            <p:ph type="subTitle" idx="1"/>
          </p:nvPr>
        </p:nvSpPr>
        <p:spPr>
          <a:xfrm>
            <a:off x="76200" y="228600"/>
            <a:ext cx="4000500" cy="671622"/>
          </a:xfrm>
          <a:prstGeom prst="roundRect">
            <a:avLst/>
          </a:prstGeom>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1" anchor="ctr">
            <a:normAutofit/>
            <a:sp3d extrusionH="57150">
              <a:bevelT w="82550" h="38100" prst="coolSlant"/>
            </a:sp3d>
          </a:bodyPr>
          <a:lstStyle/>
          <a:p>
            <a:pPr algn="ctr"/>
            <a:r>
              <a:rPr lang="fa-IR" b="1" spc="50" dirty="0" smtClean="0">
                <a:ln w="12700" cmpd="sng">
                  <a:solidFill>
                    <a:srgbClr val="00B050"/>
                  </a:solidFill>
                  <a:prstDash val="solid"/>
                </a:ln>
                <a:solidFill>
                  <a:srgbClr val="002060"/>
                </a:solidFill>
                <a:effectLst>
                  <a:glow rad="53100">
                    <a:schemeClr val="accent6">
                      <a:satMod val="180000"/>
                      <a:alpha val="30000"/>
                    </a:schemeClr>
                  </a:glow>
                </a:effectLst>
              </a:rPr>
              <a:t>شیوه های </a:t>
            </a:r>
            <a:r>
              <a:rPr lang="fa-IR" b="1" dirty="0" smtClean="0">
                <a:ln w="31550" cmpd="sng">
                  <a:solidFill>
                    <a:srgbClr val="00B0F0"/>
                  </a:solidFill>
                  <a:prstDash val="solid"/>
                </a:ln>
                <a:solidFill>
                  <a:srgbClr val="00B050"/>
                </a:solidFill>
                <a:effectLst>
                  <a:outerShdw blurRad="50800" dist="40000" dir="5400000" algn="tl" rotWithShape="0">
                    <a:srgbClr val="000000">
                      <a:shade val="5000"/>
                      <a:satMod val="120000"/>
                      <a:alpha val="33000"/>
                    </a:srgbClr>
                  </a:outerShdw>
                </a:effectLst>
              </a:rPr>
              <a:t>بیان</a:t>
            </a:r>
            <a:r>
              <a:rPr lang="fa-IR" b="1" spc="50" dirty="0" smtClean="0">
                <a:ln w="12700" cmpd="sng">
                  <a:solidFill>
                    <a:srgbClr val="00B050"/>
                  </a:solidFill>
                  <a:prstDash val="solid"/>
                </a:ln>
                <a:solidFill>
                  <a:srgbClr val="002060"/>
                </a:solidFill>
                <a:effectLst>
                  <a:glow rad="53100">
                    <a:schemeClr val="accent6">
                      <a:satMod val="180000"/>
                      <a:alpha val="30000"/>
                    </a:schemeClr>
                  </a:glow>
                </a:effectLst>
              </a:rPr>
              <a:t> در قرآن</a:t>
            </a:r>
            <a:endParaRPr lang="fa-IR" b="1" spc="50" dirty="0">
              <a:ln w="12700" cmpd="sng">
                <a:solidFill>
                  <a:srgbClr val="00B050"/>
                </a:solidFill>
                <a:prstDash val="solid"/>
              </a:ln>
              <a:solidFill>
                <a:srgbClr val="002060"/>
              </a:solidFill>
              <a:effectLst>
                <a:glow rad="53100">
                  <a:schemeClr val="accent6">
                    <a:satMod val="180000"/>
                    <a:alpha val="30000"/>
                  </a:schemeClr>
                </a:glow>
              </a:effectLst>
            </a:endParaRPr>
          </a:p>
        </p:txBody>
      </p:sp>
      <p:sp>
        <p:nvSpPr>
          <p:cNvPr id="12" name="Right Brace 11"/>
          <p:cNvSpPr/>
          <p:nvPr/>
        </p:nvSpPr>
        <p:spPr>
          <a:xfrm rot="16200000">
            <a:off x="3847584" y="568226"/>
            <a:ext cx="607838" cy="4348186"/>
          </a:xfrm>
          <a:prstGeom prst="rightBrace">
            <a:avLst>
              <a:gd name="adj1" fmla="val 8333"/>
              <a:gd name="adj2" fmla="val 50000"/>
            </a:avLst>
          </a:prstGeom>
        </p:spPr>
        <p:style>
          <a:lnRef idx="3">
            <a:schemeClr val="dk1"/>
          </a:lnRef>
          <a:fillRef idx="0">
            <a:schemeClr val="dk1"/>
          </a:fillRef>
          <a:effectRef idx="2">
            <a:schemeClr val="dk1"/>
          </a:effectRef>
          <a:fontRef idx="minor">
            <a:schemeClr val="tx1"/>
          </a:fontRef>
        </p:style>
        <p:txBody>
          <a:bodyPr rtlCol="1" anchor="ctr"/>
          <a:lstStyle/>
          <a:p>
            <a:pPr algn="ctr"/>
            <a:endParaRPr lang="fa-IR"/>
          </a:p>
        </p:txBody>
      </p:sp>
      <p:sp>
        <p:nvSpPr>
          <p:cNvPr id="13" name="Oval 12"/>
          <p:cNvSpPr/>
          <p:nvPr/>
        </p:nvSpPr>
        <p:spPr>
          <a:xfrm>
            <a:off x="5296896" y="3200400"/>
            <a:ext cx="2057400" cy="774811"/>
          </a:xfrm>
          <a:prstGeom prst="ellipse">
            <a:avLst/>
          </a:prstGeom>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1" anchor="ctr"/>
          <a:lstStyle/>
          <a:p>
            <a:pPr algn="ctr"/>
            <a:r>
              <a:rPr lang="fa-IR" sz="36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rPr>
              <a:t>مستقیم</a:t>
            </a:r>
            <a:endParaRPr lang="fa-IR" sz="3600" dirty="0">
              <a:ln w="900" cmpd="sng">
                <a:solidFill>
                  <a:srgbClr val="FFFF00">
                    <a:alpha val="55000"/>
                  </a:srgbClr>
                </a:solidFill>
                <a:prstDash val="solid"/>
              </a:ln>
              <a:solidFill>
                <a:srgbClr val="002060"/>
              </a:solidFill>
            </a:endParaRPr>
          </a:p>
        </p:txBody>
      </p:sp>
      <p:sp>
        <p:nvSpPr>
          <p:cNvPr id="14" name="Oval 13"/>
          <p:cNvSpPr/>
          <p:nvPr/>
        </p:nvSpPr>
        <p:spPr>
          <a:xfrm>
            <a:off x="966888" y="3137678"/>
            <a:ext cx="1977502" cy="755585"/>
          </a:xfrm>
          <a:prstGeom prst="ellipse">
            <a:avLst/>
          </a:prstGeom>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1" anchor="ctr">
            <a:sp3d extrusionH="57150">
              <a:bevelT w="38100" h="38100" prst="relaxedInset"/>
            </a:sp3d>
          </a:bodyPr>
          <a:lstStyle/>
          <a:p>
            <a:pPr algn="ctr"/>
            <a:r>
              <a:rPr lang="fa-IR" sz="24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rPr>
              <a:t>غیر مستقیم</a:t>
            </a:r>
            <a:endParaRPr lang="fa-IR" sz="1000" b="1" dirty="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endParaRPr>
          </a:p>
        </p:txBody>
      </p:sp>
      <p:sp>
        <p:nvSpPr>
          <p:cNvPr id="15" name="Right Brace 14"/>
          <p:cNvSpPr/>
          <p:nvPr/>
        </p:nvSpPr>
        <p:spPr>
          <a:xfrm rot="16200000">
            <a:off x="6101750" y="2472967"/>
            <a:ext cx="447692" cy="3731358"/>
          </a:xfrm>
          <a:prstGeom prst="rightBrace">
            <a:avLst>
              <a:gd name="adj1" fmla="val 8333"/>
              <a:gd name="adj2" fmla="val 50000"/>
            </a:avLst>
          </a:prstGeom>
        </p:spPr>
        <p:style>
          <a:lnRef idx="3">
            <a:schemeClr val="dk1"/>
          </a:lnRef>
          <a:fillRef idx="0">
            <a:schemeClr val="dk1"/>
          </a:fillRef>
          <a:effectRef idx="2">
            <a:schemeClr val="dk1"/>
          </a:effectRef>
          <a:fontRef idx="minor">
            <a:schemeClr val="tx1"/>
          </a:fontRef>
        </p:style>
        <p:txBody>
          <a:bodyPr rtlCol="1" anchor="ctr"/>
          <a:lstStyle/>
          <a:p>
            <a:pPr algn="ctr"/>
            <a:endParaRPr lang="fa-IR"/>
          </a:p>
        </p:txBody>
      </p:sp>
      <p:sp>
        <p:nvSpPr>
          <p:cNvPr id="16" name="Oval 15"/>
          <p:cNvSpPr/>
          <p:nvPr/>
        </p:nvSpPr>
        <p:spPr>
          <a:xfrm>
            <a:off x="7193536" y="4724400"/>
            <a:ext cx="1995478" cy="690570"/>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fa-IR" sz="40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rPr>
              <a:t>تصریح</a:t>
            </a:r>
            <a:endParaRPr lang="fa-IR" sz="4000" dirty="0">
              <a:ln w="900" cmpd="sng">
                <a:solidFill>
                  <a:srgbClr val="FFFF00">
                    <a:alpha val="55000"/>
                  </a:srgbClr>
                </a:solidFill>
                <a:prstDash val="solid"/>
              </a:ln>
              <a:solidFill>
                <a:srgbClr val="002060"/>
              </a:solidFill>
            </a:endParaRPr>
          </a:p>
        </p:txBody>
      </p:sp>
      <p:sp>
        <p:nvSpPr>
          <p:cNvPr id="17" name="Oval 16"/>
          <p:cNvSpPr/>
          <p:nvPr/>
        </p:nvSpPr>
        <p:spPr>
          <a:xfrm>
            <a:off x="3431217" y="4724400"/>
            <a:ext cx="2057400" cy="690570"/>
          </a:xfrm>
          <a:prstGeom prst="ellipse">
            <a:avLst/>
          </a:prstGeom>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1" anchor="ctr">
            <a:sp3d extrusionH="57150">
              <a:bevelT w="38100" h="38100" prst="relaxedInset"/>
            </a:sp3d>
          </a:bodyPr>
          <a:lstStyle/>
          <a:p>
            <a:pPr algn="ctr"/>
            <a:r>
              <a:rPr lang="fa-IR" sz="4400" b="1" dirty="0" smtClean="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rPr>
              <a:t>تلویح</a:t>
            </a:r>
            <a:endParaRPr lang="fa-IR" sz="1600" b="1" dirty="0">
              <a:ln w="900" cmpd="sng">
                <a:solidFill>
                  <a:srgbClr val="FFFF00">
                    <a:alpha val="55000"/>
                  </a:srgbClr>
                </a:solidFill>
                <a:prstDash val="solid"/>
              </a:ln>
              <a:solidFill>
                <a:srgbClr val="002060"/>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192050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ox(i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1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239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Rounded Rectangle 4"/>
          <p:cNvSpPr/>
          <p:nvPr/>
        </p:nvSpPr>
        <p:spPr>
          <a:xfrm>
            <a:off x="214282" y="228600"/>
            <a:ext cx="8715436" cy="1000132"/>
          </a:xfrm>
          <a:prstGeom prst="round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1" anchor="ctr">
            <a:sp3d extrusionH="57150">
              <a:bevelT w="38100" h="38100" prst="relaxedInset"/>
            </a:sp3d>
          </a:bodyPr>
          <a:lstStyle/>
          <a:p>
            <a:pPr algn="ctr">
              <a:buNone/>
            </a:pPr>
            <a:r>
              <a:rPr lang="fa-IR" sz="4000" dirty="0" smtClean="0">
                <a:solidFill>
                  <a:srgbClr val="00B0F0"/>
                </a:solidFill>
                <a:cs typeface="2  Badr" pitchFamily="2" charset="-78"/>
              </a:rPr>
              <a:t>علت عدم تصریح به نام حضرت در قرآن :</a:t>
            </a:r>
            <a:endParaRPr lang="en-US" sz="4000" dirty="0" smtClean="0">
              <a:solidFill>
                <a:srgbClr val="00B0F0"/>
              </a:solidFill>
              <a:cs typeface="2  Badr" pitchFamily="2" charset="-78"/>
            </a:endParaRPr>
          </a:p>
        </p:txBody>
      </p:sp>
      <p:sp>
        <p:nvSpPr>
          <p:cNvPr id="7" name="Rounded Rectangle 6"/>
          <p:cNvSpPr/>
          <p:nvPr/>
        </p:nvSpPr>
        <p:spPr>
          <a:xfrm>
            <a:off x="0" y="1371600"/>
            <a:ext cx="9144000" cy="5486400"/>
          </a:xfrm>
          <a:prstGeom prst="roundRect">
            <a:avLst/>
          </a:prstGeom>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1" anchor="ctr"/>
          <a:lstStyle/>
          <a:p>
            <a:pPr algn="r" rtl="1">
              <a:buNone/>
            </a:pPr>
            <a:r>
              <a:rPr lang="fa-IR" sz="3600" dirty="0" smtClean="0">
                <a:ln>
                  <a:solidFill>
                    <a:schemeClr val="tx1"/>
                  </a:solidFill>
                </a:ln>
                <a:solidFill>
                  <a:schemeClr val="tx1"/>
                </a:solidFill>
                <a:cs typeface="2  Badr" pitchFamily="2" charset="-78"/>
              </a:rPr>
              <a:t>بیان نورانی إمام صادق </a:t>
            </a:r>
            <a:r>
              <a:rPr lang="fa-IR" sz="2800" dirty="0" smtClean="0">
                <a:ln>
                  <a:solidFill>
                    <a:schemeClr val="tx1"/>
                  </a:solidFill>
                </a:ln>
                <a:solidFill>
                  <a:schemeClr val="tx1"/>
                </a:solidFill>
                <a:cs typeface="2  Badr" pitchFamily="2" charset="-78"/>
              </a:rPr>
              <a:t>علیه السلام :</a:t>
            </a:r>
          </a:p>
          <a:p>
            <a:pPr algn="justLow" rtl="1">
              <a:buNone/>
            </a:pPr>
            <a:r>
              <a:rPr lang="fa-IR" sz="2800" dirty="0" smtClean="0">
                <a:ln>
                  <a:solidFill>
                    <a:schemeClr val="tx1"/>
                  </a:solidFill>
                </a:ln>
                <a:solidFill>
                  <a:schemeClr val="tx1"/>
                </a:solidFill>
                <a:cs typeface="2  Badr" pitchFamily="2" charset="-78"/>
              </a:rPr>
              <a:t>عَنْ أَبِي بَصِيرٍ فَقُلْتُ لَهُ «إمام صادق علیه السلام»إِنَّ النَّاسَ يَقُولُونَ فَمَا لَهُ لَمْ يُسَمِّ عَلِيّاً وَ أَهْلَ بَيْتِهِ علیهم السلام فِي كِتَابِ اللَّهِ عَزَّ وَ جَلَّ قَالَ فَقَالَ قُولُوا لَهُمْ إِنَّ رَسُولَ اللَّهِ صلی الله علیه و آله نَزَلَتْ عَلَيْهِ الصَّلَاةُ وَ لَمْ يُسَمِّ اللَّهُ لَهُمْ ثَلَاثاً وَ لَا أَرْبَعاً حَتَّى كَانَ رَسُولُ اللَّهِ صلی الله علیه و آله هُوَ الَّذِي فَسَّرَ ذَلِكَ لَهُمْ وَ نَزَلَتْ عَلَيْهِ الزَّكَاةُ وَ لَمْ يُسَمِّ لَهُمْ مِنْ كُلِّ أَرْبَعِينَ دِرْهَماً دِرْهَمٌ حَتَّى كَانَ رَسُولُ اللَّهِ صلی الله علیه و آله هُوَ الَّذِي فَسَّرَ ذَلِكَ لَهُمْ وَ نَزَلَ الْحَجُّ فَلَمْ يَقُلْ لَهُمْ طُوفُوا أُسْبُوعاً حَتَّى كَانَ رَسُولُ اللَّهِ صلی الله علیه و آله هُوَ الَّذِي فَسَّرَ ذَلِكَ لَهُمْ وَ نَزَلَتْ أَطِيعُوا اللَّهَ وَ أَطِيعُوا الرَّسُولَ وَ أُولِي الْأَمْرِ مِنْكُمْ وَ نَزَلَتْ فِي عَلِيٍّ وَ الْحَسَنِ وَ الْحُسَيْنِ فَقَالَ رَسُولُ اللَّهِ صلی الله علیه و آله فِي عَلِيٍّ مَنْ كُنْتُ مَوْلَاهُ فَعَلِيٌّ مَوْلَاهُ وَ قَالَ صلی الله علیه و آله أُوصِيكُمْ بِكِتَابِ اللَّهِ وَ أَهْلِ بَيْتِي....</a:t>
            </a:r>
            <a:r>
              <a:rPr lang="fa-IR" sz="2000" b="1" dirty="0" smtClean="0">
                <a:cs typeface="2  Badr" pitchFamily="2" charset="-78"/>
              </a:rPr>
              <a:t> </a:t>
            </a:r>
          </a:p>
          <a:p>
            <a:pPr rtl="1">
              <a:buNone/>
            </a:pPr>
            <a:r>
              <a:rPr lang="fa-IR" sz="1400" b="1" dirty="0" smtClean="0">
                <a:cs typeface="2  Badr" pitchFamily="2" charset="-78"/>
              </a:rPr>
              <a:t>کافی ج 1 کتاب الحجه باب ما  نص الله ...ص 286 پ</a:t>
            </a:r>
            <a:endParaRPr lang="fa-IR" sz="1100" b="1" dirty="0" smtClean="0">
              <a:cs typeface="2  Badr" pitchFamily="2" charset="-78"/>
            </a:endParaRPr>
          </a:p>
        </p:txBody>
      </p:sp>
    </p:spTree>
    <p:extLst>
      <p:ext uri="{BB962C8B-B14F-4D97-AF65-F5344CB8AC3E}">
        <p14:creationId xmlns:p14="http://schemas.microsoft.com/office/powerpoint/2010/main" val="6350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239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Rounded Rectangle 4"/>
          <p:cNvSpPr/>
          <p:nvPr/>
        </p:nvSpPr>
        <p:spPr>
          <a:xfrm>
            <a:off x="214282" y="152400"/>
            <a:ext cx="8715436" cy="1000132"/>
          </a:xfrm>
          <a:prstGeom prst="round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1" anchor="ctr">
            <a:sp3d extrusionH="57150">
              <a:bevelT w="38100" h="38100" prst="relaxedInset"/>
            </a:sp3d>
          </a:bodyPr>
          <a:lstStyle/>
          <a:p>
            <a:pPr algn="ctr">
              <a:buNone/>
            </a:pPr>
            <a:r>
              <a:rPr lang="fa-IR" sz="4000" dirty="0" smtClean="0">
                <a:solidFill>
                  <a:srgbClr val="00B0F0"/>
                </a:solidFill>
                <a:cs typeface="2  Badr" pitchFamily="2" charset="-78"/>
              </a:rPr>
              <a:t>علت عدم تصریح به نام حضرت در قرآن :</a:t>
            </a:r>
            <a:endParaRPr lang="en-US" sz="4000" dirty="0" smtClean="0">
              <a:solidFill>
                <a:srgbClr val="00B0F0"/>
              </a:solidFill>
              <a:cs typeface="2  Badr" pitchFamily="2" charset="-78"/>
            </a:endParaRPr>
          </a:p>
        </p:txBody>
      </p:sp>
      <p:sp>
        <p:nvSpPr>
          <p:cNvPr id="7" name="Rounded Rectangle 6"/>
          <p:cNvSpPr/>
          <p:nvPr/>
        </p:nvSpPr>
        <p:spPr>
          <a:xfrm>
            <a:off x="0" y="1295400"/>
            <a:ext cx="9144000" cy="5562600"/>
          </a:xfrm>
          <a:prstGeom prst="roundRect">
            <a:avLst/>
          </a:prstGeom>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1" anchor="ctr">
            <a:sp3d extrusionH="57150">
              <a:bevelT w="57150" h="38100" prst="artDeco"/>
            </a:sp3d>
          </a:bodyPr>
          <a:lstStyle/>
          <a:p>
            <a:pPr algn="r" rtl="1">
              <a:buNone/>
            </a:pPr>
            <a:r>
              <a:rPr lang="fa-IR" sz="2800" dirty="0" smtClean="0">
                <a:ln>
                  <a:solidFill>
                    <a:schemeClr val="tx1"/>
                  </a:solidFill>
                </a:ln>
                <a:solidFill>
                  <a:schemeClr val="tx1"/>
                </a:solidFill>
                <a:cs typeface="2  Badr" pitchFamily="2" charset="-78"/>
              </a:rPr>
              <a:t>  بیان نورانی إمام صادق علیه السلام :</a:t>
            </a:r>
          </a:p>
          <a:p>
            <a:pPr algn="r" rtl="1">
              <a:buNone/>
            </a:pPr>
            <a:r>
              <a:rPr lang="fa-IR" sz="2800" b="1" dirty="0" smtClean="0">
                <a:ln>
                  <a:solidFill>
                    <a:schemeClr val="tx1"/>
                  </a:solidFill>
                </a:ln>
                <a:solidFill>
                  <a:schemeClr val="tx1"/>
                </a:solidFill>
                <a:cs typeface="2  Badr" pitchFamily="2" charset="-78"/>
              </a:rPr>
              <a:t>«ابو بصیر می گوید به إمام صادق علیه السلام عرض کردم مردم می گویند پس چرا نام  حضرت علی و سایر أهل بیت </a:t>
            </a:r>
            <a:r>
              <a:rPr lang="fa-IR" sz="2000" b="1" dirty="0" smtClean="0">
                <a:ln>
                  <a:solidFill>
                    <a:schemeClr val="tx1"/>
                  </a:solidFill>
                </a:ln>
                <a:solidFill>
                  <a:schemeClr val="tx1"/>
                </a:solidFill>
                <a:cs typeface="2  Badr" pitchFamily="2" charset="-78"/>
              </a:rPr>
              <a:t>علیهم السلام </a:t>
            </a:r>
            <a:r>
              <a:rPr lang="fa-IR" sz="2800" b="1" dirty="0" smtClean="0">
                <a:ln>
                  <a:solidFill>
                    <a:schemeClr val="tx1"/>
                  </a:solidFill>
                </a:ln>
                <a:solidFill>
                  <a:schemeClr val="tx1"/>
                </a:solidFill>
                <a:cs typeface="2  Badr" pitchFamily="2" charset="-78"/>
              </a:rPr>
              <a:t>در قران نیامده است؟</a:t>
            </a:r>
          </a:p>
          <a:p>
            <a:pPr algn="r" rtl="1">
              <a:buNone/>
            </a:pPr>
            <a:r>
              <a:rPr lang="fa-IR" sz="2800" b="1" dirty="0" smtClean="0">
                <a:ln>
                  <a:solidFill>
                    <a:schemeClr val="tx1"/>
                  </a:solidFill>
                </a:ln>
                <a:solidFill>
                  <a:schemeClr val="tx1"/>
                </a:solidFill>
                <a:cs typeface="2  Badr" pitchFamily="2" charset="-78"/>
              </a:rPr>
              <a:t>حضرت فرمودند : به آن ها بگو:</a:t>
            </a:r>
          </a:p>
          <a:p>
            <a:pPr algn="r" rtl="1">
              <a:buNone/>
            </a:pPr>
            <a:r>
              <a:rPr lang="fa-IR" sz="2800" b="1" dirty="0" smtClean="0">
                <a:ln w="17780" cmpd="sng">
                  <a:solidFill>
                    <a:srgbClr val="FFC000"/>
                  </a:solidFill>
                  <a:prstDash val="solid"/>
                  <a:miter lim="800000"/>
                </a:ln>
                <a:solidFill>
                  <a:srgbClr val="FF0000"/>
                </a:solidFill>
                <a:effectLst>
                  <a:outerShdw blurRad="50800" algn="tl" rotWithShape="0">
                    <a:srgbClr val="000000"/>
                  </a:outerShdw>
                </a:effectLst>
                <a:cs typeface="2  Badr" pitchFamily="2" charset="-78"/>
              </a:rPr>
              <a:t>نماز</a:t>
            </a:r>
            <a:r>
              <a:rPr lang="fa-IR" sz="2800" b="1" dirty="0" smtClean="0">
                <a:ln>
                  <a:solidFill>
                    <a:schemeClr val="tx1"/>
                  </a:solidFill>
                </a:ln>
                <a:solidFill>
                  <a:schemeClr val="tx1"/>
                </a:solidFill>
                <a:cs typeface="2  Badr" pitchFamily="2" charset="-78"/>
              </a:rPr>
              <a:t> بر رسول گرامی إسلام نازل شد أما این که چه نمازی سه رکعتی و چه نمازی چهار رکعتی است تصریح نشد تا این که خود رسول</a:t>
            </a:r>
            <a:r>
              <a:rPr lang="fa-IR" sz="1600" b="1" dirty="0" smtClean="0">
                <a:ln>
                  <a:solidFill>
                    <a:schemeClr val="tx1"/>
                  </a:solidFill>
                </a:ln>
                <a:solidFill>
                  <a:schemeClr val="tx1"/>
                </a:solidFill>
                <a:cs typeface="2  Badr" pitchFamily="2" charset="-78"/>
              </a:rPr>
              <a:t>(طبق دستور إلهی در آیه 44 سوره نحل)</a:t>
            </a:r>
            <a:r>
              <a:rPr lang="fa-IR" sz="2800" b="1" dirty="0" smtClean="0">
                <a:ln>
                  <a:solidFill>
                    <a:schemeClr val="tx1"/>
                  </a:solidFill>
                </a:ln>
                <a:solidFill>
                  <a:schemeClr val="tx1"/>
                </a:solidFill>
                <a:cs typeface="2  Badr" pitchFamily="2" charset="-78"/>
              </a:rPr>
              <a:t> نماز را برای مردم تفسیر نمود</a:t>
            </a:r>
          </a:p>
          <a:p>
            <a:pPr algn="r" rtl="1">
              <a:buNone/>
            </a:pPr>
            <a:r>
              <a:rPr lang="fa-IR" sz="2800" b="1" dirty="0" smtClean="0">
                <a:ln w="17780" cmpd="sng">
                  <a:solidFill>
                    <a:srgbClr val="FFC000"/>
                  </a:solidFill>
                  <a:prstDash val="solid"/>
                  <a:miter lim="800000"/>
                </a:ln>
                <a:solidFill>
                  <a:srgbClr val="FF0000"/>
                </a:solidFill>
                <a:effectLst>
                  <a:outerShdw blurRad="50800" algn="tl" rotWithShape="0">
                    <a:srgbClr val="000000"/>
                  </a:outerShdw>
                </a:effectLst>
                <a:cs typeface="2  Badr" pitchFamily="2" charset="-78"/>
              </a:rPr>
              <a:t>زکات</a:t>
            </a:r>
            <a:r>
              <a:rPr lang="fa-IR" sz="2800" b="1" dirty="0" smtClean="0">
                <a:ln>
                  <a:solidFill>
                    <a:schemeClr val="tx1"/>
                  </a:solidFill>
                </a:ln>
                <a:solidFill>
                  <a:schemeClr val="tx1"/>
                </a:solidFill>
                <a:cs typeface="2  Badr" pitchFamily="2" charset="-78"/>
              </a:rPr>
              <a:t> نازل شد اما این که از هر چهل درهم یک درهم آن زکات است تصریح نشد و خود رسول زکات را تفسیر نمود</a:t>
            </a:r>
          </a:p>
          <a:p>
            <a:pPr algn="r" rtl="1">
              <a:buNone/>
            </a:pPr>
            <a:r>
              <a:rPr lang="fa-IR" sz="2800" b="1" dirty="0" smtClean="0">
                <a:ln w="17780" cmpd="sng">
                  <a:solidFill>
                    <a:srgbClr val="FFC000"/>
                  </a:solidFill>
                  <a:prstDash val="solid"/>
                  <a:miter lim="800000"/>
                </a:ln>
                <a:solidFill>
                  <a:srgbClr val="FF0000"/>
                </a:solidFill>
                <a:effectLst>
                  <a:outerShdw blurRad="50800" algn="tl" rotWithShape="0">
                    <a:srgbClr val="000000"/>
                  </a:outerShdw>
                </a:effectLst>
                <a:cs typeface="2  Badr" pitchFamily="2" charset="-78"/>
              </a:rPr>
              <a:t>حج</a:t>
            </a:r>
            <a:r>
              <a:rPr lang="fa-IR" sz="2800" b="1" dirty="0" smtClean="0">
                <a:ln>
                  <a:solidFill>
                    <a:schemeClr val="tx1"/>
                  </a:solidFill>
                </a:ln>
                <a:solidFill>
                  <a:schemeClr val="tx1"/>
                </a:solidFill>
                <a:cs typeface="2  Badr" pitchFamily="2" charset="-78"/>
              </a:rPr>
              <a:t> نازل شد إما این که طواف هفت شوط است تصریح نشد و رسول حج را </a:t>
            </a:r>
            <a:r>
              <a:rPr lang="fa-IR" sz="2800" b="1" dirty="0" smtClean="0">
                <a:ln w="900" cmpd="sng">
                  <a:solidFill>
                    <a:schemeClr val="tx1">
                      <a:alpha val="55000"/>
                    </a:schemeClr>
                  </a:solidFill>
                  <a:prstDash val="solid"/>
                </a:ln>
                <a:solidFill>
                  <a:schemeClr val="tx1"/>
                </a:solidFill>
                <a:effectLst>
                  <a:innerShdw blurRad="101600" dist="76200" dir="5400000">
                    <a:schemeClr val="accent1">
                      <a:satMod val="190000"/>
                      <a:tint val="100000"/>
                      <a:alpha val="74000"/>
                    </a:schemeClr>
                  </a:innerShdw>
                </a:effectLst>
                <a:cs typeface="2  Badr" pitchFamily="2" charset="-78"/>
              </a:rPr>
              <a:t>تشریح کرد</a:t>
            </a:r>
          </a:p>
          <a:p>
            <a:pPr algn="r" rtl="1">
              <a:buNone/>
            </a:pPr>
            <a:r>
              <a:rPr lang="fa-IR" sz="2800" b="1" dirty="0" smtClean="0">
                <a:ln w="17780" cmpd="sng">
                  <a:solidFill>
                    <a:srgbClr val="FFC000"/>
                  </a:solidFill>
                  <a:prstDash val="solid"/>
                  <a:miter lim="800000"/>
                </a:ln>
                <a:solidFill>
                  <a:srgbClr val="FF0000"/>
                </a:solidFill>
                <a:effectLst>
                  <a:outerShdw blurRad="50800" algn="tl" rotWithShape="0">
                    <a:srgbClr val="000000"/>
                  </a:outerShdw>
                </a:effectLst>
                <a:cs typeface="2  Badr" pitchFamily="2" charset="-78"/>
              </a:rPr>
              <a:t>آیه «أطیعوا الله...» </a:t>
            </a:r>
            <a:r>
              <a:rPr lang="fa-IR" sz="2800" b="1" dirty="0" smtClean="0">
                <a:ln>
                  <a:solidFill>
                    <a:schemeClr val="tx1"/>
                  </a:solidFill>
                </a:ln>
                <a:solidFill>
                  <a:schemeClr val="tx1"/>
                </a:solidFill>
                <a:cs typeface="2  Badr" pitchFamily="2" charset="-78"/>
              </a:rPr>
              <a:t>هم نازل شد و پیامبر فرمود «مَن کُنتُ مَولاه فهذا علی مولاه» </a:t>
            </a:r>
            <a:endParaRPr lang="fa-IR" sz="2800" b="1" dirty="0" smtClean="0">
              <a:ln>
                <a:solidFill>
                  <a:schemeClr val="tx1"/>
                </a:solidFill>
              </a:ln>
              <a:solidFill>
                <a:schemeClr val="tx1"/>
              </a:solidFill>
              <a:cs typeface="2  Badr" pitchFamily="2" charset="-78"/>
            </a:endParaRPr>
          </a:p>
          <a:p>
            <a:pPr algn="r" rtl="1">
              <a:buNone/>
            </a:pPr>
            <a:r>
              <a:rPr lang="fa-IR" sz="2800" b="1" dirty="0" smtClean="0">
                <a:ln>
                  <a:solidFill>
                    <a:schemeClr val="tx1"/>
                  </a:solidFill>
                </a:ln>
                <a:solidFill>
                  <a:schemeClr val="tx1"/>
                </a:solidFill>
                <a:cs typeface="2  Badr" pitchFamily="2" charset="-78"/>
              </a:rPr>
              <a:t>           </a:t>
            </a:r>
            <a:r>
              <a:rPr lang="fa-IR" sz="2800" b="1" dirty="0" smtClean="0">
                <a:ln>
                  <a:solidFill>
                    <a:schemeClr val="tx1"/>
                  </a:solidFill>
                </a:ln>
                <a:solidFill>
                  <a:schemeClr val="tx1"/>
                </a:solidFill>
                <a:cs typeface="2  Badr" pitchFamily="2" charset="-78"/>
              </a:rPr>
              <a:t>و فرمود «أوصیکم بکتاب الله و أهل بیتی..»</a:t>
            </a:r>
            <a:r>
              <a:rPr lang="fa-IR" sz="2000" b="1" dirty="0" smtClean="0">
                <a:ln>
                  <a:solidFill>
                    <a:schemeClr val="tx1"/>
                  </a:solidFill>
                </a:ln>
                <a:solidFill>
                  <a:schemeClr val="tx1"/>
                </a:solidFill>
                <a:cs typeface="2  Badr" pitchFamily="2" charset="-78"/>
              </a:rPr>
              <a:t> </a:t>
            </a:r>
            <a:r>
              <a:rPr lang="fa-IR" sz="1600" b="1" dirty="0" smtClean="0">
                <a:ln>
                  <a:solidFill>
                    <a:schemeClr val="tx1"/>
                  </a:solidFill>
                </a:ln>
                <a:solidFill>
                  <a:schemeClr val="tx1"/>
                </a:solidFill>
                <a:cs typeface="2  Badr" pitchFamily="2" charset="-78"/>
              </a:rPr>
              <a:t>کافی ج 1 کتاب الحجه باب ما  نص الله ...ص 286</a:t>
            </a:r>
            <a:endParaRPr lang="fa-IR" sz="1100" b="1" dirty="0" smtClean="0">
              <a:ln>
                <a:solidFill>
                  <a:schemeClr val="tx1"/>
                </a:solidFill>
              </a:ln>
              <a:solidFill>
                <a:schemeClr val="tx1"/>
              </a:solidFill>
              <a:cs typeface="2  Badr" pitchFamily="2" charset="-78"/>
            </a:endParaRPr>
          </a:p>
        </p:txBody>
      </p:sp>
    </p:spTree>
    <p:extLst>
      <p:ext uri="{BB962C8B-B14F-4D97-AF65-F5344CB8AC3E}">
        <p14:creationId xmlns:p14="http://schemas.microsoft.com/office/powerpoint/2010/main" val="6350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239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grpSp>
        <p:nvGrpSpPr>
          <p:cNvPr id="5" name="Group 4"/>
          <p:cNvGrpSpPr/>
          <p:nvPr/>
        </p:nvGrpSpPr>
        <p:grpSpPr>
          <a:xfrm>
            <a:off x="571472" y="3814034"/>
            <a:ext cx="3253858" cy="2008137"/>
            <a:chOff x="1175155" y="3254715"/>
            <a:chExt cx="2364454" cy="1531630"/>
          </a:xfrm>
        </p:grpSpPr>
        <p:sp>
          <p:nvSpPr>
            <p:cNvPr id="7" name="Rounded Rectangle 6"/>
            <p:cNvSpPr/>
            <p:nvPr/>
          </p:nvSpPr>
          <p:spPr>
            <a:xfrm>
              <a:off x="1175155" y="3254715"/>
              <a:ext cx="2364454" cy="1531630"/>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8" name="Rounded Rectangle 6"/>
            <p:cNvSpPr/>
            <p:nvPr/>
          </p:nvSpPr>
          <p:spPr>
            <a:xfrm>
              <a:off x="1227066" y="3342451"/>
              <a:ext cx="1487578" cy="14102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marL="114300" lvl="1" indent="-114300" algn="ctr" defTabSz="533400" rtl="1">
                <a:lnSpc>
                  <a:spcPct val="90000"/>
                </a:lnSpc>
                <a:spcBef>
                  <a:spcPct val="0"/>
                </a:spcBef>
                <a:spcAft>
                  <a:spcPct val="15000"/>
                </a:spcAft>
              </a:pPr>
              <a:r>
                <a:rPr lang="fa-IR" sz="2000" kern="1200" dirty="0" smtClean="0">
                  <a:cs typeface="2  Tehran" pitchFamily="2" charset="-78"/>
                </a:rPr>
                <a:t>آیاتی </a:t>
              </a:r>
            </a:p>
            <a:p>
              <a:pPr marL="114300" lvl="1" indent="-114300" algn="ctr" defTabSz="533400" rtl="1">
                <a:lnSpc>
                  <a:spcPct val="90000"/>
                </a:lnSpc>
                <a:spcBef>
                  <a:spcPct val="0"/>
                </a:spcBef>
                <a:spcAft>
                  <a:spcPct val="15000"/>
                </a:spcAft>
              </a:pPr>
              <a:r>
                <a:rPr lang="fa-IR" sz="2000" kern="1200" dirty="0" smtClean="0">
                  <a:cs typeface="2  Tehran" pitchFamily="2" charset="-78"/>
                </a:rPr>
                <a:t>که به طور مستقیم مربوط به این موضوع نیست ولی برای روشن تر شدن مباحث مهدویت و پاسخ سؤالات مهدوی بسیار راهگشاست.</a:t>
              </a:r>
              <a:endParaRPr lang="fa-IR" sz="2000" kern="1200" dirty="0">
                <a:cs typeface="2  Tehran" pitchFamily="2" charset="-78"/>
              </a:endParaRPr>
            </a:p>
          </p:txBody>
        </p:sp>
      </p:grpSp>
      <p:grpSp>
        <p:nvGrpSpPr>
          <p:cNvPr id="9" name="Group 8"/>
          <p:cNvGrpSpPr/>
          <p:nvPr/>
        </p:nvGrpSpPr>
        <p:grpSpPr>
          <a:xfrm>
            <a:off x="5282951" y="3857628"/>
            <a:ext cx="3253858" cy="1964544"/>
            <a:chOff x="5032949" y="3254715"/>
            <a:chExt cx="2364454" cy="1531630"/>
          </a:xfrm>
        </p:grpSpPr>
        <p:sp>
          <p:nvSpPr>
            <p:cNvPr id="10" name="Rounded Rectangle 9"/>
            <p:cNvSpPr/>
            <p:nvPr/>
          </p:nvSpPr>
          <p:spPr>
            <a:xfrm>
              <a:off x="5032949" y="3254715"/>
              <a:ext cx="2364454" cy="1531630"/>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11" name="Rounded Rectangle 4"/>
            <p:cNvSpPr/>
            <p:nvPr/>
          </p:nvSpPr>
          <p:spPr>
            <a:xfrm>
              <a:off x="5643601" y="3671267"/>
              <a:ext cx="1720158" cy="10814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marL="114300" lvl="1" indent="-114300" algn="r" defTabSz="533400" rtl="1">
                <a:lnSpc>
                  <a:spcPct val="90000"/>
                </a:lnSpc>
                <a:spcBef>
                  <a:spcPct val="0"/>
                </a:spcBef>
                <a:spcAft>
                  <a:spcPct val="15000"/>
                </a:spcAft>
              </a:pPr>
              <a:r>
                <a:rPr lang="fa-IR" sz="2400" kern="1200" dirty="0" smtClean="0">
                  <a:cs typeface="2  Tehran" pitchFamily="2" charset="-78"/>
                </a:rPr>
                <a:t>مواردی که آیه معنا و مفهوم کلی دارد و مهدویت یکی از مصادیق  آن کلی باشد.</a:t>
              </a:r>
              <a:endParaRPr lang="fa-IR" sz="2400" kern="1200" dirty="0">
                <a:cs typeface="2  Tehran" pitchFamily="2" charset="-78"/>
              </a:endParaRPr>
            </a:p>
          </p:txBody>
        </p:sp>
      </p:grpSp>
      <p:grpSp>
        <p:nvGrpSpPr>
          <p:cNvPr id="12" name="Group 11"/>
          <p:cNvGrpSpPr/>
          <p:nvPr/>
        </p:nvGrpSpPr>
        <p:grpSpPr>
          <a:xfrm>
            <a:off x="5282951" y="1035826"/>
            <a:ext cx="3182420" cy="1964545"/>
            <a:chOff x="5032949" y="0"/>
            <a:chExt cx="2364454" cy="1531630"/>
          </a:xfrm>
        </p:grpSpPr>
        <p:sp>
          <p:nvSpPr>
            <p:cNvPr id="13" name="Rounded Rectangle 12"/>
            <p:cNvSpPr/>
            <p:nvPr/>
          </p:nvSpPr>
          <p:spPr>
            <a:xfrm>
              <a:off x="5032949" y="0"/>
              <a:ext cx="2364454" cy="1531630"/>
            </a:xfrm>
            <a:prstGeom prst="roundRect">
              <a:avLst>
                <a:gd name="adj" fmla="val 10000"/>
              </a:avLst>
            </a:prstGeom>
          </p:spPr>
          <p:style>
            <a:lnRef idx="1">
              <a:schemeClr val="accent6"/>
            </a:lnRef>
            <a:fillRef idx="2">
              <a:schemeClr val="accent6"/>
            </a:fillRef>
            <a:effectRef idx="1">
              <a:schemeClr val="accent6"/>
            </a:effectRef>
            <a:fontRef idx="minor">
              <a:schemeClr val="dk1"/>
            </a:fontRef>
          </p:style>
        </p:sp>
        <p:sp>
          <p:nvSpPr>
            <p:cNvPr id="14" name="Rounded Rectangle 8"/>
            <p:cNvSpPr/>
            <p:nvPr/>
          </p:nvSpPr>
          <p:spPr>
            <a:xfrm>
              <a:off x="5775931" y="33645"/>
              <a:ext cx="1587828" cy="10814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marL="114300" lvl="1" indent="-114300" algn="r" defTabSz="533400" rtl="1">
                <a:lnSpc>
                  <a:spcPct val="90000"/>
                </a:lnSpc>
                <a:spcBef>
                  <a:spcPct val="0"/>
                </a:spcBef>
                <a:spcAft>
                  <a:spcPct val="15000"/>
                </a:spcAft>
              </a:pPr>
              <a:r>
                <a:rPr lang="fa-IR" sz="3200" kern="1200" dirty="0" smtClean="0">
                  <a:cs typeface="2  Tehran" pitchFamily="2" charset="-78"/>
                </a:rPr>
                <a:t>آیاتی که بطن آیه مهدوی باشد.</a:t>
              </a:r>
              <a:endParaRPr lang="fa-IR" sz="3200" kern="1200" dirty="0">
                <a:cs typeface="2  Tehran" pitchFamily="2" charset="-78"/>
              </a:endParaRPr>
            </a:p>
          </p:txBody>
        </p:sp>
      </p:grpSp>
      <p:grpSp>
        <p:nvGrpSpPr>
          <p:cNvPr id="15" name="Group 14"/>
          <p:cNvGrpSpPr/>
          <p:nvPr/>
        </p:nvGrpSpPr>
        <p:grpSpPr>
          <a:xfrm>
            <a:off x="535753" y="1035826"/>
            <a:ext cx="3253858" cy="1964545"/>
            <a:chOff x="1175155" y="0"/>
            <a:chExt cx="2364454" cy="1531630"/>
          </a:xfrm>
        </p:grpSpPr>
        <p:sp>
          <p:nvSpPr>
            <p:cNvPr id="16" name="Rounded Rectangle 15"/>
            <p:cNvSpPr/>
            <p:nvPr/>
          </p:nvSpPr>
          <p:spPr>
            <a:xfrm>
              <a:off x="1175155" y="0"/>
              <a:ext cx="2364454" cy="1531630"/>
            </a:xfrm>
            <a:prstGeom prst="roundRect">
              <a:avLst>
                <a:gd name="adj" fmla="val 10000"/>
              </a:avLst>
            </a:prstGeom>
          </p:spPr>
          <p:style>
            <a:lnRef idx="1">
              <a:schemeClr val="accent4"/>
            </a:lnRef>
            <a:fillRef idx="2">
              <a:schemeClr val="accent4"/>
            </a:fillRef>
            <a:effectRef idx="1">
              <a:schemeClr val="accent4"/>
            </a:effectRef>
            <a:fontRef idx="minor">
              <a:schemeClr val="dk1"/>
            </a:fontRef>
          </p:style>
        </p:sp>
        <p:sp>
          <p:nvSpPr>
            <p:cNvPr id="17" name="Rounded Rectangle 10"/>
            <p:cNvSpPr/>
            <p:nvPr/>
          </p:nvSpPr>
          <p:spPr>
            <a:xfrm>
              <a:off x="1208800" y="33645"/>
              <a:ext cx="1587828" cy="10814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marL="114300" lvl="1" indent="-114300" algn="ctr" defTabSz="533400" rtl="1">
                <a:lnSpc>
                  <a:spcPct val="90000"/>
                </a:lnSpc>
                <a:spcBef>
                  <a:spcPct val="0"/>
                </a:spcBef>
                <a:spcAft>
                  <a:spcPct val="15000"/>
                </a:spcAft>
              </a:pPr>
              <a:r>
                <a:rPr lang="fa-IR" sz="2800" kern="1200" dirty="0" smtClean="0">
                  <a:cs typeface="2  Tehran" pitchFamily="2" charset="-78"/>
                </a:rPr>
                <a:t>آیاتی که ظهر و تفسیرِ آن مربوط به مهدویت می باشد.</a:t>
              </a:r>
              <a:endParaRPr lang="fa-IR" sz="2800" kern="1200" dirty="0">
                <a:cs typeface="2  Tehran" pitchFamily="2" charset="-78"/>
              </a:endParaRPr>
            </a:p>
          </p:txBody>
        </p:sp>
      </p:grpSp>
      <p:grpSp>
        <p:nvGrpSpPr>
          <p:cNvPr id="18" name="Group 17"/>
          <p:cNvGrpSpPr/>
          <p:nvPr/>
        </p:nvGrpSpPr>
        <p:grpSpPr>
          <a:xfrm>
            <a:off x="2415930" y="1308648"/>
            <a:ext cx="2072487" cy="2072487"/>
            <a:chOff x="2165928" y="272821"/>
            <a:chExt cx="2072487" cy="2072487"/>
          </a:xfrm>
        </p:grpSpPr>
        <p:sp>
          <p:nvSpPr>
            <p:cNvPr id="19" name="Pie 18"/>
            <p:cNvSpPr/>
            <p:nvPr/>
          </p:nvSpPr>
          <p:spPr>
            <a:xfrm>
              <a:off x="2165928" y="272821"/>
              <a:ext cx="2072487" cy="2072487"/>
            </a:xfrm>
            <a:prstGeom prst="pieWedge">
              <a:avLst/>
            </a:prstGeom>
            <a:scene3d>
              <a:camera prst="orthographicFront"/>
              <a:lightRig rig="threePt" dir="t"/>
            </a:scene3d>
            <a:sp3d>
              <a:bevelT prst="angle"/>
            </a:sp3d>
          </p:spPr>
          <p:style>
            <a:lnRef idx="2">
              <a:schemeClr val="accent5"/>
            </a:lnRef>
            <a:fillRef idx="1">
              <a:schemeClr val="lt1"/>
            </a:fillRef>
            <a:effectRef idx="0">
              <a:schemeClr val="accent5"/>
            </a:effectRef>
            <a:fontRef idx="minor">
              <a:schemeClr val="dk1"/>
            </a:fontRef>
          </p:style>
        </p:sp>
        <p:sp>
          <p:nvSpPr>
            <p:cNvPr id="20" name="Pie 12"/>
            <p:cNvSpPr/>
            <p:nvPr/>
          </p:nvSpPr>
          <p:spPr>
            <a:xfrm>
              <a:off x="2772947" y="879837"/>
              <a:ext cx="1465468" cy="14654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584" tIns="227584" rIns="227584" bIns="227584" numCol="1" spcCol="1270" anchor="ctr" anchorCtr="0">
              <a:noAutofit/>
            </a:bodyPr>
            <a:lstStyle/>
            <a:p>
              <a:pPr lvl="0" algn="ctr" defTabSz="1422400" rtl="1">
                <a:lnSpc>
                  <a:spcPct val="90000"/>
                </a:lnSpc>
                <a:spcBef>
                  <a:spcPct val="0"/>
                </a:spcBef>
                <a:spcAft>
                  <a:spcPct val="35000"/>
                </a:spcAft>
              </a:pPr>
              <a:r>
                <a:rPr lang="fa-IR" sz="3200" kern="12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Badr" pitchFamily="2" charset="-78"/>
                </a:rPr>
                <a:t>تفسیری</a:t>
              </a:r>
              <a:endParaRPr lang="fa-IR" sz="3200" kern="1200" dirty="0">
                <a:ln w="18415" cmpd="sng">
                  <a:solidFill>
                    <a:srgbClr val="FFC000"/>
                  </a:solidFill>
                  <a:prstDash val="solid"/>
                </a:ln>
                <a:solidFill>
                  <a:srgbClr val="00B0F0"/>
                </a:solidFill>
                <a:effectLst>
                  <a:outerShdw blurRad="63500" dir="3600000" algn="tl" rotWithShape="0">
                    <a:srgbClr val="000000">
                      <a:alpha val="70000"/>
                    </a:srgbClr>
                  </a:outerShdw>
                </a:effectLst>
                <a:cs typeface="2  Badr" pitchFamily="2" charset="-78"/>
              </a:endParaRPr>
            </a:p>
          </p:txBody>
        </p:sp>
      </p:grpSp>
      <p:grpSp>
        <p:nvGrpSpPr>
          <p:cNvPr id="21" name="Group 20"/>
          <p:cNvGrpSpPr/>
          <p:nvPr/>
        </p:nvGrpSpPr>
        <p:grpSpPr>
          <a:xfrm>
            <a:off x="4584145" y="1308648"/>
            <a:ext cx="2072487" cy="2072487"/>
            <a:chOff x="4334143" y="272821"/>
            <a:chExt cx="2072487" cy="2072487"/>
          </a:xfrm>
        </p:grpSpPr>
        <p:sp>
          <p:nvSpPr>
            <p:cNvPr id="22" name="Pie 21"/>
            <p:cNvSpPr/>
            <p:nvPr/>
          </p:nvSpPr>
          <p:spPr>
            <a:xfrm rot="5400000">
              <a:off x="4334143" y="272821"/>
              <a:ext cx="2072487" cy="2072487"/>
            </a:xfrm>
            <a:prstGeom prst="pieWedge">
              <a:avLst/>
            </a:prstGeom>
            <a:scene3d>
              <a:camera prst="orthographicFront"/>
              <a:lightRig rig="threePt" dir="t"/>
            </a:scene3d>
            <a:sp3d>
              <a:bevelT prst="angle"/>
            </a:sp3d>
          </p:spPr>
          <p:style>
            <a:lnRef idx="2">
              <a:schemeClr val="accent6"/>
            </a:lnRef>
            <a:fillRef idx="1">
              <a:schemeClr val="lt1"/>
            </a:fillRef>
            <a:effectRef idx="0">
              <a:schemeClr val="accent6"/>
            </a:effectRef>
            <a:fontRef idx="minor">
              <a:schemeClr val="dk1"/>
            </a:fontRef>
          </p:style>
        </p:sp>
        <p:sp>
          <p:nvSpPr>
            <p:cNvPr id="23" name="Pie 14"/>
            <p:cNvSpPr/>
            <p:nvPr/>
          </p:nvSpPr>
          <p:spPr>
            <a:xfrm>
              <a:off x="4334144" y="879840"/>
              <a:ext cx="1465471" cy="1465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584" tIns="227584" rIns="227584" bIns="227584" numCol="1" spcCol="1270" anchor="ctr" anchorCtr="0">
              <a:noAutofit/>
            </a:bodyPr>
            <a:lstStyle/>
            <a:p>
              <a:pPr lvl="0" algn="ctr" defTabSz="1422400" rtl="1">
                <a:lnSpc>
                  <a:spcPct val="90000"/>
                </a:lnSpc>
                <a:spcBef>
                  <a:spcPct val="0"/>
                </a:spcBef>
                <a:spcAft>
                  <a:spcPct val="35000"/>
                </a:spcAft>
              </a:pPr>
              <a:r>
                <a:rPr lang="fa-IR" sz="3200" kern="12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Badr" pitchFamily="2" charset="-78"/>
                </a:rPr>
                <a:t>تأویلی</a:t>
              </a:r>
              <a:r>
                <a:rPr lang="fa-IR" sz="3200" kern="1200" dirty="0" smtClean="0"/>
                <a:t> </a:t>
              </a:r>
              <a:endParaRPr lang="fa-IR" sz="3200" kern="1200" dirty="0"/>
            </a:p>
          </p:txBody>
        </p:sp>
      </p:grpSp>
      <p:grpSp>
        <p:nvGrpSpPr>
          <p:cNvPr id="24" name="Group 23"/>
          <p:cNvGrpSpPr/>
          <p:nvPr/>
        </p:nvGrpSpPr>
        <p:grpSpPr>
          <a:xfrm>
            <a:off x="4584145" y="3476863"/>
            <a:ext cx="2072487" cy="2072487"/>
            <a:chOff x="4334143" y="2441036"/>
            <a:chExt cx="2072487" cy="2072487"/>
          </a:xfrm>
        </p:grpSpPr>
        <p:sp>
          <p:nvSpPr>
            <p:cNvPr id="25" name="Pie 24"/>
            <p:cNvSpPr/>
            <p:nvPr/>
          </p:nvSpPr>
          <p:spPr>
            <a:xfrm rot="10800000">
              <a:off x="4334143" y="2441036"/>
              <a:ext cx="2072487" cy="2072487"/>
            </a:xfrm>
            <a:prstGeom prst="pieWedge">
              <a:avLst/>
            </a:prstGeom>
            <a:scene3d>
              <a:camera prst="orthographicFront"/>
              <a:lightRig rig="threePt" dir="t"/>
            </a:scene3d>
            <a:sp3d>
              <a:bevelT prst="angle"/>
            </a:sp3d>
          </p:spPr>
          <p:style>
            <a:lnRef idx="2">
              <a:schemeClr val="accent4"/>
            </a:lnRef>
            <a:fillRef idx="1">
              <a:schemeClr val="lt1"/>
            </a:fillRef>
            <a:effectRef idx="0">
              <a:schemeClr val="accent4"/>
            </a:effectRef>
            <a:fontRef idx="minor">
              <a:schemeClr val="dk1"/>
            </a:fontRef>
          </p:style>
        </p:sp>
        <p:sp>
          <p:nvSpPr>
            <p:cNvPr id="26" name="Pie 16"/>
            <p:cNvSpPr/>
            <p:nvPr/>
          </p:nvSpPr>
          <p:spPr>
            <a:xfrm rot="21600000">
              <a:off x="4334143" y="2441036"/>
              <a:ext cx="1465468" cy="14654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584" tIns="227584" rIns="227584" bIns="227584" numCol="1" spcCol="1270" anchor="ctr" anchorCtr="0">
              <a:noAutofit/>
            </a:bodyPr>
            <a:lstStyle/>
            <a:p>
              <a:pPr lvl="0" algn="ctr" defTabSz="1422400" rtl="1">
                <a:lnSpc>
                  <a:spcPct val="90000"/>
                </a:lnSpc>
                <a:spcBef>
                  <a:spcPct val="0"/>
                </a:spcBef>
                <a:spcAft>
                  <a:spcPct val="35000"/>
                </a:spcAft>
              </a:pPr>
              <a:r>
                <a:rPr lang="fa-IR" sz="3200" kern="12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Badr" pitchFamily="2" charset="-78"/>
                </a:rPr>
                <a:t>تطبیقی</a:t>
              </a:r>
              <a:endParaRPr lang="fa-IR" sz="3200" kern="1200" dirty="0">
                <a:ln w="18415" cmpd="sng">
                  <a:solidFill>
                    <a:srgbClr val="FFC000"/>
                  </a:solidFill>
                  <a:prstDash val="solid"/>
                </a:ln>
                <a:solidFill>
                  <a:srgbClr val="00B0F0"/>
                </a:solidFill>
                <a:effectLst>
                  <a:outerShdw blurRad="63500" dir="3600000" algn="tl" rotWithShape="0">
                    <a:srgbClr val="000000">
                      <a:alpha val="70000"/>
                    </a:srgbClr>
                  </a:outerShdw>
                </a:effectLst>
                <a:cs typeface="2  Badr" pitchFamily="2" charset="-78"/>
              </a:endParaRPr>
            </a:p>
          </p:txBody>
        </p:sp>
      </p:grpSp>
      <p:grpSp>
        <p:nvGrpSpPr>
          <p:cNvPr id="27" name="Group 26"/>
          <p:cNvGrpSpPr/>
          <p:nvPr/>
        </p:nvGrpSpPr>
        <p:grpSpPr>
          <a:xfrm>
            <a:off x="2415930" y="3476863"/>
            <a:ext cx="2072488" cy="2072487"/>
            <a:chOff x="2165928" y="2441036"/>
            <a:chExt cx="2072488" cy="2072487"/>
          </a:xfrm>
        </p:grpSpPr>
        <p:sp>
          <p:nvSpPr>
            <p:cNvPr id="28" name="Pie 27"/>
            <p:cNvSpPr/>
            <p:nvPr/>
          </p:nvSpPr>
          <p:spPr>
            <a:xfrm rot="16200000">
              <a:off x="2165928" y="2441036"/>
              <a:ext cx="2072487" cy="2072487"/>
            </a:xfrm>
            <a:prstGeom prst="pieWedge">
              <a:avLst/>
            </a:prstGeom>
            <a:scene3d>
              <a:camera prst="orthographicFront"/>
              <a:lightRig rig="threePt" dir="t"/>
            </a:scene3d>
            <a:sp3d>
              <a:bevelT prst="angle"/>
            </a:sp3d>
          </p:spPr>
          <p:style>
            <a:lnRef idx="2">
              <a:schemeClr val="accent3"/>
            </a:lnRef>
            <a:fillRef idx="1">
              <a:schemeClr val="lt1"/>
            </a:fillRef>
            <a:effectRef idx="0">
              <a:schemeClr val="accent3"/>
            </a:effectRef>
            <a:fontRef idx="minor">
              <a:schemeClr val="dk1"/>
            </a:fontRef>
          </p:style>
        </p:sp>
        <p:sp>
          <p:nvSpPr>
            <p:cNvPr id="29" name="Pie 18"/>
            <p:cNvSpPr/>
            <p:nvPr/>
          </p:nvSpPr>
          <p:spPr>
            <a:xfrm rot="21600000">
              <a:off x="2772945" y="2441036"/>
              <a:ext cx="1465471" cy="1465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584" tIns="227584" rIns="227584" bIns="227584" numCol="1" spcCol="1270" anchor="ctr" anchorCtr="0">
              <a:noAutofit/>
              <a:scene3d>
                <a:camera prst="orthographicFront"/>
                <a:lightRig rig="threePt" dir="t"/>
              </a:scene3d>
              <a:sp3d extrusionH="57150">
                <a:bevelT w="38100" h="38100" prst="relaxedInset"/>
              </a:sp3d>
            </a:bodyPr>
            <a:lstStyle/>
            <a:p>
              <a:pPr lvl="0" algn="ctr" defTabSz="1422400" rtl="1">
                <a:lnSpc>
                  <a:spcPct val="90000"/>
                </a:lnSpc>
                <a:spcBef>
                  <a:spcPct val="0"/>
                </a:spcBef>
                <a:spcAft>
                  <a:spcPct val="35000"/>
                </a:spcAft>
              </a:pPr>
              <a:r>
                <a:rPr lang="fa-IR" sz="3200" kern="12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Badr" pitchFamily="2" charset="-78"/>
                </a:rPr>
                <a:t>تبیینی</a:t>
              </a:r>
              <a:r>
                <a:rPr lang="fa-IR" sz="3200" kern="1200" dirty="0" smtClean="0"/>
                <a:t> </a:t>
              </a:r>
              <a:endParaRPr lang="fa-IR" sz="3200" kern="1200" dirty="0"/>
            </a:p>
          </p:txBody>
        </p:sp>
      </p:grpSp>
      <p:sp>
        <p:nvSpPr>
          <p:cNvPr id="30" name="Rounded Rectangle 29"/>
          <p:cNvSpPr/>
          <p:nvPr/>
        </p:nvSpPr>
        <p:spPr>
          <a:xfrm>
            <a:off x="678629" y="142852"/>
            <a:ext cx="7858180" cy="857256"/>
          </a:xfrm>
          <a:prstGeom prst="roundRect">
            <a:avLst/>
          </a:prstGeom>
          <a:scene3d>
            <a:camera prst="orthographicFront"/>
            <a:lightRig rig="threePt" dir="t"/>
          </a:scene3d>
          <a:sp3d>
            <a:bevelT prst="convex"/>
          </a:sp3d>
        </p:spPr>
        <p:style>
          <a:lnRef idx="2">
            <a:schemeClr val="accent5"/>
          </a:lnRef>
          <a:fillRef idx="1">
            <a:schemeClr val="lt1"/>
          </a:fillRef>
          <a:effectRef idx="0">
            <a:schemeClr val="accent5"/>
          </a:effectRef>
          <a:fontRef idx="minor">
            <a:schemeClr val="dk1"/>
          </a:fontRef>
        </p:style>
        <p:txBody>
          <a:bodyPr rtlCol="1" anchor="ctr">
            <a:sp3d extrusionH="57150">
              <a:bevelT w="38100" h="38100" prst="relaxedInset"/>
            </a:sp3d>
          </a:bodyPr>
          <a:lstStyle/>
          <a:p>
            <a:pPr algn="ctr">
              <a:buNone/>
            </a:pPr>
            <a:r>
              <a:rPr lang="fa-IR" sz="4000" b="1" dirty="0" smtClean="0">
                <a:solidFill>
                  <a:srgbClr val="00B050"/>
                </a:solidFill>
              </a:rPr>
              <a:t>انواع آیات مهدویت</a:t>
            </a:r>
          </a:p>
        </p:txBody>
      </p:sp>
    </p:spTree>
    <p:extLst>
      <p:ext uri="{BB962C8B-B14F-4D97-AF65-F5344CB8AC3E}">
        <p14:creationId xmlns:p14="http://schemas.microsoft.com/office/powerpoint/2010/main" val="22348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endParaRPr lang="fa-IR" sz="1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72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بررسی</a:t>
            </a:r>
          </a:p>
          <a:p>
            <a:pPr rtl="1">
              <a:lnSpc>
                <a:spcPct val="150000"/>
              </a:lnSpc>
            </a:pPr>
            <a:r>
              <a:rPr lang="fa-IR" sz="72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آیات مهدویت</a:t>
            </a:r>
          </a:p>
          <a:p>
            <a:pPr rtl="1">
              <a:lnSpc>
                <a:spcPct val="150000"/>
              </a:lnSpc>
            </a:pPr>
            <a:r>
              <a:rPr lang="fa-IR" sz="72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sz="115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با سیر موضوعی</a:t>
            </a:r>
            <a:endParaRPr lang="fa-IR" sz="72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Tree>
    <p:extLst>
      <p:ext uri="{BB962C8B-B14F-4D97-AF65-F5344CB8AC3E}">
        <p14:creationId xmlns:p14="http://schemas.microsoft.com/office/powerpoint/2010/main" val="1249986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2" name="TextBox 1"/>
          <p:cNvSpPr txBox="1"/>
          <p:nvPr/>
        </p:nvSpPr>
        <p:spPr>
          <a:xfrm>
            <a:off x="6465091" y="5638800"/>
            <a:ext cx="2590800"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fa-IR" sz="6600" b="1" spc="50" dirty="0" smtClean="0">
                <a:ln w="12700" cmpd="sng">
                  <a:solidFill>
                    <a:srgbClr val="00B050"/>
                  </a:solidFill>
                  <a:prstDash val="solid"/>
                </a:ln>
                <a:effectLst>
                  <a:glow rad="53100">
                    <a:schemeClr val="accent6">
                      <a:satMod val="180000"/>
                      <a:alpha val="30000"/>
                    </a:schemeClr>
                  </a:glow>
                </a:effectLst>
                <a:cs typeface="B Badr" pitchFamily="2" charset="-78"/>
              </a:rPr>
              <a:t>موعود</a:t>
            </a:r>
            <a:endParaRPr lang="en-US" sz="2000" b="1" spc="50" dirty="0">
              <a:ln w="12700" cmpd="sng">
                <a:solidFill>
                  <a:srgbClr val="00B050"/>
                </a:solidFill>
                <a:prstDash val="solid"/>
              </a:ln>
              <a:effectLst>
                <a:glow rad="53100">
                  <a:schemeClr val="accent6">
                    <a:satMod val="180000"/>
                    <a:alpha val="30000"/>
                  </a:schemeClr>
                </a:glow>
              </a:effectLst>
              <a:cs typeface="B Badr" pitchFamily="2" charset="-78"/>
            </a:endParaRPr>
          </a:p>
        </p:txBody>
      </p:sp>
      <p:sp>
        <p:nvSpPr>
          <p:cNvPr id="4" name="TextBox 3"/>
          <p:cNvSpPr txBox="1"/>
          <p:nvPr/>
        </p:nvSpPr>
        <p:spPr>
          <a:xfrm>
            <a:off x="4953000" y="4437017"/>
            <a:ext cx="3188491" cy="830997"/>
          </a:xfrm>
          <a:prstGeom prst="rect">
            <a:avLst/>
          </a:prstGeom>
          <a:noFill/>
        </p:spPr>
        <p:txBody>
          <a:bodyPr wrap="square" rtlCol="0">
            <a:spAutoFit/>
          </a:bodyPr>
          <a:lstStyle/>
          <a:p>
            <a:r>
              <a:rPr lang="fa-IR" sz="4800" b="1" spc="50" dirty="0" smtClean="0">
                <a:ln w="12700" cmpd="sng">
                  <a:solidFill>
                    <a:srgbClr val="00B050"/>
                  </a:solidFill>
                  <a:prstDash val="solid"/>
                </a:ln>
                <a:effectLst>
                  <a:glow rad="53100">
                    <a:schemeClr val="accent6">
                      <a:satMod val="180000"/>
                      <a:alpha val="30000"/>
                    </a:schemeClr>
                  </a:glow>
                </a:effectLst>
                <a:cs typeface="B Badr" pitchFamily="2" charset="-78"/>
              </a:rPr>
              <a:t>موعود موجود</a:t>
            </a:r>
            <a:endParaRPr lang="en-US" sz="4800" b="1" spc="50" dirty="0">
              <a:ln w="12700" cmpd="sng">
                <a:solidFill>
                  <a:srgbClr val="00B050"/>
                </a:solidFill>
                <a:prstDash val="solid"/>
              </a:ln>
              <a:effectLst>
                <a:glow rad="53100">
                  <a:schemeClr val="accent6">
                    <a:satMod val="180000"/>
                    <a:alpha val="30000"/>
                  </a:schemeClr>
                </a:glow>
              </a:effectLst>
              <a:cs typeface="B Badr" pitchFamily="2" charset="-78"/>
            </a:endParaRPr>
          </a:p>
        </p:txBody>
      </p:sp>
      <p:sp>
        <p:nvSpPr>
          <p:cNvPr id="8" name="Subtitle 7"/>
          <p:cNvSpPr txBox="1">
            <a:spLocks noGrp="1"/>
          </p:cNvSpPr>
          <p:nvPr>
            <p:ph type="subTitle" idx="1"/>
          </p:nvPr>
        </p:nvSpPr>
        <p:spPr>
          <a:xfrm>
            <a:off x="3124200" y="3276600"/>
            <a:ext cx="4026691" cy="769441"/>
          </a:xfrm>
          <a:prstGeom prst="rect">
            <a:avLst/>
          </a:prstGeom>
          <a:noFill/>
        </p:spPr>
        <p:txBody>
          <a:bodyPr wrap="square" rtlCol="0">
            <a:spAutoFit/>
            <a:scene3d>
              <a:camera prst="orthographicFront"/>
              <a:lightRig rig="threePt" dir="t"/>
            </a:scene3d>
            <a:sp3d extrusionH="57150">
              <a:bevelT w="38100" h="38100"/>
            </a:sp3d>
          </a:bodyPr>
          <a:lstStyle/>
          <a:p>
            <a:r>
              <a:rPr lang="fa-IR" sz="4400" b="1" spc="50" dirty="0" smtClean="0">
                <a:ln w="12700" cmpd="sng">
                  <a:solidFill>
                    <a:srgbClr val="00B050"/>
                  </a:solidFill>
                  <a:prstDash val="solid"/>
                </a:ln>
                <a:solidFill>
                  <a:schemeClr val="tx1"/>
                </a:solidFill>
                <a:effectLst>
                  <a:glow rad="53100">
                    <a:schemeClr val="accent6">
                      <a:satMod val="180000"/>
                      <a:alpha val="30000"/>
                    </a:schemeClr>
                  </a:glow>
                </a:effectLst>
                <a:cs typeface="B Badr" pitchFamily="2" charset="-78"/>
              </a:rPr>
              <a:t>موعود موجود غائب</a:t>
            </a:r>
            <a:endParaRPr lang="en-US" sz="4400" b="1" spc="50" dirty="0">
              <a:ln w="12700" cmpd="sng">
                <a:solidFill>
                  <a:srgbClr val="00B050"/>
                </a:solidFill>
                <a:prstDash val="solid"/>
              </a:ln>
              <a:solidFill>
                <a:schemeClr val="tx1"/>
              </a:solidFill>
              <a:effectLst>
                <a:glow rad="53100">
                  <a:schemeClr val="accent6">
                    <a:satMod val="180000"/>
                    <a:alpha val="30000"/>
                  </a:schemeClr>
                </a:glow>
              </a:effectLst>
              <a:cs typeface="B Badr" pitchFamily="2" charset="-78"/>
            </a:endParaRPr>
          </a:p>
        </p:txBody>
      </p:sp>
      <p:sp>
        <p:nvSpPr>
          <p:cNvPr id="9" name="Subtitle 7"/>
          <p:cNvSpPr txBox="1">
            <a:spLocks/>
          </p:cNvSpPr>
          <p:nvPr/>
        </p:nvSpPr>
        <p:spPr>
          <a:xfrm>
            <a:off x="838330" y="1828800"/>
            <a:ext cx="5943600" cy="769441"/>
          </a:xfrm>
          <a:prstGeom prst="rect">
            <a:avLst/>
          </a:prstGeom>
          <a:noFill/>
        </p:spPr>
        <p:txBody>
          <a:bodyPr vert="horz" wrap="square" lIns="91440" tIns="45720" rIns="91440" bIns="45720" rtlCol="0">
            <a:spAutoFit/>
            <a:scene3d>
              <a:camera prst="orthographicFront"/>
              <a:lightRig rig="threePt" dir="t"/>
            </a:scene3d>
            <a:sp3d extrusionH="57150">
              <a:bevelT w="38100" h="38100"/>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a-IR" sz="4400" b="1" spc="50" dirty="0" smtClean="0">
                <a:ln w="12700" cmpd="sng">
                  <a:solidFill>
                    <a:srgbClr val="00B050"/>
                  </a:solidFill>
                  <a:prstDash val="solid"/>
                </a:ln>
                <a:solidFill>
                  <a:schemeClr val="tx1"/>
                </a:solidFill>
                <a:effectLst>
                  <a:glow rad="53100">
                    <a:schemeClr val="accent6">
                      <a:satMod val="180000"/>
                      <a:alpha val="30000"/>
                    </a:schemeClr>
                  </a:glow>
                </a:effectLst>
                <a:cs typeface="B Badr" pitchFamily="2" charset="-78"/>
              </a:rPr>
              <a:t>ویژگی های موعود موجود غائب</a:t>
            </a:r>
            <a:endParaRPr lang="en-US" sz="4400" b="1" spc="50" dirty="0">
              <a:ln w="12700" cmpd="sng">
                <a:solidFill>
                  <a:srgbClr val="00B050"/>
                </a:solidFill>
                <a:prstDash val="solid"/>
              </a:ln>
              <a:solidFill>
                <a:schemeClr val="tx1"/>
              </a:solidFill>
              <a:effectLst>
                <a:glow rad="53100">
                  <a:schemeClr val="accent6">
                    <a:satMod val="180000"/>
                    <a:alpha val="30000"/>
                  </a:schemeClr>
                </a:glow>
              </a:effectLst>
              <a:cs typeface="B Badr" pitchFamily="2" charset="-78"/>
            </a:endParaRPr>
          </a:p>
        </p:txBody>
      </p:sp>
      <p:sp>
        <p:nvSpPr>
          <p:cNvPr id="10" name="Subtitle 7"/>
          <p:cNvSpPr txBox="1">
            <a:spLocks/>
          </p:cNvSpPr>
          <p:nvPr/>
        </p:nvSpPr>
        <p:spPr>
          <a:xfrm>
            <a:off x="-11909" y="533400"/>
            <a:ext cx="6477000" cy="769441"/>
          </a:xfrm>
          <a:prstGeom prst="rect">
            <a:avLst/>
          </a:prstGeom>
          <a:noFill/>
        </p:spPr>
        <p:txBody>
          <a:bodyPr vert="horz" wrap="square" lIns="91440" tIns="45720" rIns="91440" bIns="45720" rtlCol="0">
            <a:spAutoFit/>
            <a:scene3d>
              <a:camera prst="orthographicFront"/>
              <a:lightRig rig="threePt" dir="t"/>
            </a:scene3d>
            <a:sp3d extrusionH="57150">
              <a:bevelT w="38100" h="38100"/>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a-IR" sz="4400" b="1" spc="50" dirty="0" smtClean="0">
                <a:ln w="12700" cmpd="sng">
                  <a:solidFill>
                    <a:srgbClr val="00B050"/>
                  </a:solidFill>
                  <a:prstDash val="solid"/>
                </a:ln>
                <a:solidFill>
                  <a:schemeClr val="tx1"/>
                </a:solidFill>
                <a:effectLst>
                  <a:glow rad="53100">
                    <a:schemeClr val="accent6">
                      <a:satMod val="180000"/>
                      <a:alpha val="30000"/>
                    </a:schemeClr>
                  </a:glow>
                </a:effectLst>
                <a:cs typeface="B Badr" pitchFamily="2" charset="-78"/>
              </a:rPr>
              <a:t>وظائفِ منتظرانِ موعود موجود غائب</a:t>
            </a:r>
            <a:endParaRPr lang="en-US" sz="4400" b="1" spc="50" dirty="0">
              <a:ln w="12700" cmpd="sng">
                <a:solidFill>
                  <a:srgbClr val="00B050"/>
                </a:solidFill>
                <a:prstDash val="solid"/>
              </a:ln>
              <a:solidFill>
                <a:schemeClr val="tx1"/>
              </a:solidFill>
              <a:effectLst>
                <a:glow rad="53100">
                  <a:schemeClr val="accent6">
                    <a:satMod val="180000"/>
                    <a:alpha val="30000"/>
                  </a:schemeClr>
                </a:glow>
              </a:effectLst>
              <a:cs typeface="B Badr" pitchFamily="2" charset="-78"/>
            </a:endParaRPr>
          </a:p>
        </p:txBody>
      </p:sp>
    </p:spTree>
    <p:extLst>
      <p:ext uri="{BB962C8B-B14F-4D97-AF65-F5344CB8AC3E}">
        <p14:creationId xmlns:p14="http://schemas.microsoft.com/office/powerpoint/2010/main" val="124998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8" grpId="0" build="p"/>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lnSpc>
                <a:spcPct val="150000"/>
              </a:lnSpc>
            </a:pPr>
            <a:r>
              <a:rPr lang="fa-IR" sz="239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موعود</a:t>
            </a:r>
            <a:endParaRPr lang="fa-IR" sz="239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216587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lnSpc>
                <a:spcPct val="150000"/>
              </a:lnSpc>
            </a:pPr>
            <a:r>
              <a:rPr lang="fa-IR" sz="4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a:t>
            </a: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يُريدُونَ </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أَنْ يُطْفِؤُا نُورَ اللَّهِ </a:t>
            </a: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بِأَفْواهِهِمْ</a:t>
            </a: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 يَأْبَى اللَّهُ إِلاَّ أَنْ يُتِمَّ </a:t>
            </a: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نُورَهُ</a:t>
            </a: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 لَوْ كَرِهَ الْكافِرُونَ </a:t>
            </a:r>
            <a:endPar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هُوَ </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الَّذي أَرْسَلَ رَسُولَهُ بِالْهُدى‏ وَ دينِ </a:t>
            </a: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الْحَقِّ</a:t>
            </a: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لِيُظْهِرَهُ عَلَى الدِّينِ كُلِّهِ </a:t>
            </a:r>
            <a:endPar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وَ </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لَوْ كَرِهَ </a:t>
            </a: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الْمُشْرِكُون</a:t>
            </a:r>
            <a:r>
              <a:rPr lang="fa-IR" sz="4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sz="16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توبه: 32 و 33 و ن.ک: صف: 8و9 و فتح: 28</a:t>
            </a:r>
            <a:endParaRPr lang="fa-IR" sz="3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1"/>
            <a:ext cx="9215438" cy="6911579"/>
          </a:xfrm>
          <a:prstGeom prst="rect">
            <a:avLst/>
          </a:prstGeom>
          <a:noFill/>
        </p:spPr>
      </p:pic>
      <p:sp>
        <p:nvSpPr>
          <p:cNvPr id="7" name="Rounded Rectangle 6"/>
          <p:cNvSpPr/>
          <p:nvPr/>
        </p:nvSpPr>
        <p:spPr>
          <a:xfrm>
            <a:off x="609600" y="1532708"/>
            <a:ext cx="8096280" cy="4944291"/>
          </a:xfrm>
          <a:prstGeom prst="roundRect">
            <a:avLst/>
          </a:prstGeom>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fa-IR" sz="4800" dirty="0" smtClean="0">
                <a:ln>
                  <a:solidFill>
                    <a:schemeClr val="tx1"/>
                  </a:solidFill>
                </a:ln>
                <a:solidFill>
                  <a:schemeClr val="tx1"/>
                </a:solidFill>
                <a:cs typeface="2  Badr" pitchFamily="2" charset="-78"/>
              </a:rPr>
              <a:t>نهمین فرزند من کسی است که قیام به حق می کند و خداوند زمین را بعد از مردنش به دست او زنده می گرداند</a:t>
            </a:r>
          </a:p>
          <a:p>
            <a:pPr algn="ctr" rtl="1">
              <a:buNone/>
            </a:pPr>
            <a:r>
              <a:rPr lang="fa-IR" sz="4800" dirty="0" smtClean="0">
                <a:ln>
                  <a:solidFill>
                    <a:schemeClr val="tx1"/>
                  </a:solidFill>
                </a:ln>
                <a:solidFill>
                  <a:schemeClr val="tx1"/>
                </a:solidFill>
                <a:cs typeface="2  Badr" pitchFamily="2" charset="-78"/>
              </a:rPr>
              <a:t> </a:t>
            </a:r>
            <a:r>
              <a:rPr lang="fa-IR" sz="4800" b="1" spc="50" dirty="0" smtClean="0">
                <a:ln w="13500">
                  <a:solidFill>
                    <a:srgbClr val="FF0000">
                      <a:alpha val="6500"/>
                    </a:srgbClr>
                  </a:solidFill>
                  <a:prstDash val="solid"/>
                </a:ln>
                <a:solidFill>
                  <a:srgbClr val="00B0F0"/>
                </a:solidFill>
                <a:effectLst>
                  <a:innerShdw blurRad="50900" dist="38500" dir="13500000">
                    <a:srgbClr val="000000">
                      <a:alpha val="60000"/>
                    </a:srgbClr>
                  </a:innerShdw>
                </a:effectLst>
                <a:cs typeface="2  Badr" pitchFamily="2" charset="-78"/>
              </a:rPr>
              <a:t>دین حق را به واسطه او بر همه دین ها غلبه می دهد </a:t>
            </a:r>
          </a:p>
          <a:p>
            <a:pPr algn="ctr" rtl="1">
              <a:buNone/>
            </a:pPr>
            <a:r>
              <a:rPr lang="fa-IR" sz="4800" b="1" spc="50" dirty="0" smtClean="0">
                <a:ln w="13500">
                  <a:solidFill>
                    <a:srgbClr val="FF0000">
                      <a:alpha val="6500"/>
                    </a:srgbClr>
                  </a:solidFill>
                  <a:prstDash val="solid"/>
                </a:ln>
                <a:solidFill>
                  <a:srgbClr val="00B0F0"/>
                </a:solidFill>
                <a:effectLst>
                  <a:innerShdw blurRad="50900" dist="38500" dir="13500000">
                    <a:srgbClr val="000000">
                      <a:alpha val="60000"/>
                    </a:srgbClr>
                  </a:innerShdw>
                </a:effectLst>
                <a:cs typeface="2  Badr" pitchFamily="2" charset="-78"/>
              </a:rPr>
              <a:t>هرچند مشرکان ناخشنود باشند</a:t>
            </a:r>
          </a:p>
          <a:p>
            <a:pPr algn="ctr" rtl="1">
              <a:buNone/>
            </a:pPr>
            <a:r>
              <a:rPr lang="fa-IR" sz="2400" dirty="0" smtClean="0">
                <a:solidFill>
                  <a:schemeClr val="tx1"/>
                </a:solidFill>
                <a:cs typeface="2  Badr" pitchFamily="2" charset="-78"/>
              </a:rPr>
              <a:t>کمال الدین ج1 باب 30</a:t>
            </a:r>
            <a:endParaRPr lang="fa-IR" sz="2400" dirty="0">
              <a:solidFill>
                <a:schemeClr val="tx1"/>
              </a:solidFill>
              <a:cs typeface="2  Badr" pitchFamily="2" charset="-78"/>
            </a:endParaRPr>
          </a:p>
        </p:txBody>
      </p:sp>
      <p:sp>
        <p:nvSpPr>
          <p:cNvPr id="4" name="Rounded Rectangle 3"/>
          <p:cNvSpPr/>
          <p:nvPr/>
        </p:nvSpPr>
        <p:spPr>
          <a:xfrm>
            <a:off x="1176338" y="76200"/>
            <a:ext cx="6934200" cy="109058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threePt" dir="t"/>
            </a:scene3d>
            <a:sp3d extrusionH="57150">
              <a:bevelT w="57150" h="38100" prst="artDeco"/>
            </a:sp3d>
          </a:bodyPr>
          <a:lstStyle/>
          <a:p>
            <a:pPr algn="ctr" rtl="1">
              <a:buNone/>
            </a:pPr>
            <a:r>
              <a:rPr lang="fa-IR" sz="4800" dirty="0">
                <a:ln w="18415" cmpd="sng">
                  <a:solidFill>
                    <a:srgbClr val="FFFF00"/>
                  </a:solidFill>
                  <a:prstDash val="solid"/>
                </a:ln>
                <a:solidFill>
                  <a:srgbClr val="00B050"/>
                </a:solidFill>
                <a:effectLst>
                  <a:outerShdw blurRad="63500" dir="3600000" algn="tl" rotWithShape="0">
                    <a:srgbClr val="000000">
                      <a:alpha val="70000"/>
                    </a:srgbClr>
                  </a:outerShdw>
                </a:effectLst>
              </a:rPr>
              <a:t>إمام حسین </a:t>
            </a:r>
            <a:r>
              <a:rPr lang="fa-IR" sz="2000" dirty="0">
                <a:ln w="18415" cmpd="sng">
                  <a:solidFill>
                    <a:srgbClr val="FFFF00"/>
                  </a:solidFill>
                  <a:prstDash val="solid"/>
                </a:ln>
                <a:solidFill>
                  <a:srgbClr val="00B050"/>
                </a:solidFill>
                <a:effectLst>
                  <a:outerShdw blurRad="63500" dir="3600000" algn="tl" rotWithShape="0">
                    <a:srgbClr val="000000">
                      <a:alpha val="70000"/>
                    </a:srgbClr>
                  </a:outerShdw>
                </a:effectLst>
              </a:rPr>
              <a:t>علیه السلام </a:t>
            </a:r>
            <a:r>
              <a:rPr lang="fa-IR" sz="4800" dirty="0">
                <a:ln w="18415" cmpd="sng">
                  <a:solidFill>
                    <a:srgbClr val="FFFF00"/>
                  </a:solidFill>
                  <a:prstDash val="solid"/>
                </a:ln>
                <a:solidFill>
                  <a:srgbClr val="00B050"/>
                </a:solidFill>
                <a:effectLst>
                  <a:outerShdw blurRad="63500" dir="3600000" algn="tl" rotWithShape="0">
                    <a:srgbClr val="000000">
                      <a:alpha val="70000"/>
                    </a:srgbClr>
                  </a:outerShdw>
                </a:effectLst>
              </a:rPr>
              <a:t>می فرماید :</a:t>
            </a:r>
            <a:endParaRPr lang="en-US" sz="4800" dirty="0">
              <a:ln w="18415" cmpd="sng">
                <a:solidFill>
                  <a:srgbClr val="FFFF00"/>
                </a:solidFill>
                <a:prstDash val="solid"/>
              </a:ln>
              <a:solidFill>
                <a:srgbClr val="00B05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7913703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Oval 4"/>
          <p:cNvSpPr/>
          <p:nvPr/>
        </p:nvSpPr>
        <p:spPr>
          <a:xfrm>
            <a:off x="1285852" y="228600"/>
            <a:ext cx="6429420" cy="1295400"/>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scene3d>
              <a:camera prst="orthographicFront"/>
              <a:lightRig rig="threePt" dir="t"/>
            </a:scene3d>
            <a:sp3d extrusionH="57150">
              <a:bevelT w="38100" h="38100"/>
            </a:sp3d>
          </a:bodyPr>
          <a:lstStyle/>
          <a:p>
            <a:pPr algn="ctr"/>
            <a:r>
              <a:rPr lang="fa-IR"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50800" dist="40000" dir="5400000" algn="tl" rotWithShape="0">
                    <a:srgbClr val="000000">
                      <a:shade val="5000"/>
                      <a:satMod val="120000"/>
                      <a:alpha val="33000"/>
                    </a:srgbClr>
                  </a:outerShdw>
                </a:effectLst>
                <a:latin typeface="Arabic Transparent" pitchFamily="34" charset="0"/>
                <a:cs typeface="2  Davat" pitchFamily="2" charset="-78"/>
              </a:rPr>
              <a:t>هدف</a:t>
            </a:r>
            <a:endParaRPr lang="fa-IR" dirty="0">
              <a:solidFill>
                <a:schemeClr val="tx1"/>
              </a:solidFill>
              <a:latin typeface="Arabic Transparent" pitchFamily="34" charset="0"/>
              <a:cs typeface="2  Davat" pitchFamily="2" charset="-78"/>
            </a:endParaRPr>
          </a:p>
        </p:txBody>
      </p:sp>
      <p:sp>
        <p:nvSpPr>
          <p:cNvPr id="7" name="Subtitle 6"/>
          <p:cNvSpPr>
            <a:spLocks noGrp="1"/>
          </p:cNvSpPr>
          <p:nvPr>
            <p:ph type="subTitle" idx="1"/>
          </p:nvPr>
        </p:nvSpPr>
        <p:spPr>
          <a:xfrm>
            <a:off x="0" y="1676400"/>
            <a:ext cx="9144000" cy="51816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noAutofit/>
            <a:scene3d>
              <a:camera prst="obliqueTopRight"/>
              <a:lightRig rig="threePt" dir="t"/>
            </a:scene3d>
            <a:sp3d extrusionH="57150">
              <a:bevelT w="38100" h="38100"/>
            </a:sp3d>
          </a:bodyPr>
          <a:lstStyle/>
          <a:p>
            <a:pPr algn="r" rtl="1">
              <a:lnSpc>
                <a:spcPct val="150000"/>
              </a:lnSpc>
            </a:pPr>
            <a:r>
              <a:rPr lang="fa-IR" sz="4000" dirty="0" smtClean="0">
                <a:ln>
                  <a:solidFill>
                    <a:sysClr val="windowText" lastClr="000000"/>
                  </a:solidFill>
                </a:ln>
                <a:solidFill>
                  <a:sysClr val="windowText" lastClr="000000"/>
                </a:solidFill>
                <a:effectLst>
                  <a:glow rad="63500">
                    <a:schemeClr val="accent3">
                      <a:satMod val="175000"/>
                      <a:alpha val="40000"/>
                    </a:schemeClr>
                  </a:glow>
                  <a:innerShdw blurRad="63500" dist="50800" dir="13500000">
                    <a:prstClr val="black">
                      <a:alpha val="50000"/>
                    </a:prstClr>
                  </a:innerShdw>
                </a:effectLst>
                <a:cs typeface="2  Badr" pitchFamily="2" charset="-78"/>
              </a:rPr>
              <a:t>1- دفاع از اندیشه مهدویت</a:t>
            </a:r>
          </a:p>
          <a:p>
            <a:pPr algn="r" rtl="1">
              <a:lnSpc>
                <a:spcPct val="150000"/>
              </a:lnSpc>
            </a:pPr>
            <a:r>
              <a:rPr lang="fa-IR" sz="4000" dirty="0" smtClean="0">
                <a:ln>
                  <a:solidFill>
                    <a:sysClr val="windowText" lastClr="000000"/>
                  </a:solidFill>
                </a:ln>
                <a:solidFill>
                  <a:sysClr val="windowText" lastClr="000000"/>
                </a:solidFill>
                <a:effectLst>
                  <a:glow rad="63500">
                    <a:schemeClr val="accent3">
                      <a:satMod val="175000"/>
                      <a:alpha val="40000"/>
                    </a:schemeClr>
                  </a:glow>
                  <a:innerShdw blurRad="63500" dist="50800" dir="13500000">
                    <a:prstClr val="black">
                      <a:alpha val="50000"/>
                    </a:prstClr>
                  </a:innerShdw>
                </a:effectLst>
                <a:cs typeface="2  Badr" pitchFamily="2" charset="-78"/>
              </a:rPr>
              <a:t>2-تبیین و تعمیق عقیده مهدویت در بین منتظران</a:t>
            </a:r>
          </a:p>
          <a:p>
            <a:pPr algn="r" rtl="1">
              <a:lnSpc>
                <a:spcPct val="150000"/>
              </a:lnSpc>
            </a:pPr>
            <a:r>
              <a:rPr lang="fa-IR" sz="4000" dirty="0" smtClean="0">
                <a:ln>
                  <a:solidFill>
                    <a:sysClr val="windowText" lastClr="000000"/>
                  </a:solidFill>
                </a:ln>
                <a:solidFill>
                  <a:sysClr val="windowText" lastClr="000000"/>
                </a:solidFill>
                <a:effectLst>
                  <a:glow rad="63500">
                    <a:schemeClr val="accent3">
                      <a:satMod val="175000"/>
                      <a:alpha val="40000"/>
                    </a:schemeClr>
                  </a:glow>
                  <a:innerShdw blurRad="63500" dist="50800" dir="13500000">
                    <a:prstClr val="black">
                      <a:alpha val="50000"/>
                    </a:prstClr>
                  </a:innerShdw>
                </a:effectLst>
                <a:cs typeface="2  Badr" pitchFamily="2" charset="-78"/>
              </a:rPr>
              <a:t>3-دست یابی به معرفتی عمیق نسبت به </a:t>
            </a:r>
            <a:r>
              <a:rPr lang="fa-IR" sz="8800" b="1" spc="50" dirty="0" smtClean="0">
                <a:ln w="12700" cmpd="sng">
                  <a:solidFill>
                    <a:schemeClr val="accent6"/>
                  </a:solidFill>
                  <a:prstDash val="solid"/>
                </a:ln>
                <a:solidFill>
                  <a:srgbClr val="00B050"/>
                </a:solidFill>
                <a:effectLst>
                  <a:glow rad="53100">
                    <a:schemeClr val="accent6">
                      <a:satMod val="180000"/>
                      <a:alpha val="30000"/>
                    </a:schemeClr>
                  </a:glow>
                </a:effectLst>
                <a:cs typeface="2  Badr" pitchFamily="2" charset="-78"/>
              </a:rPr>
              <a:t>امام زمان </a:t>
            </a:r>
            <a:r>
              <a:rPr lang="en-US" sz="6000" b="1" spc="50" dirty="0">
                <a:ln w="12700" cmpd="sng">
                  <a:solidFill>
                    <a:schemeClr val="accent6"/>
                  </a:solidFill>
                  <a:prstDash val="solid"/>
                </a:ln>
                <a:solidFill>
                  <a:srgbClr val="00B050"/>
                </a:solidFill>
                <a:effectLst>
                  <a:glow rad="53100">
                    <a:schemeClr val="accent6">
                      <a:satMod val="180000"/>
                      <a:alpha val="30000"/>
                    </a:schemeClr>
                  </a:glow>
                </a:effectLst>
                <a:cs typeface="2  Badr" pitchFamily="2" charset="-78"/>
                <a:sym typeface="Abo-thar"/>
              </a:rPr>
              <a:t></a:t>
            </a:r>
            <a:endParaRPr lang="fa-IR" sz="6000" b="1" spc="50" dirty="0">
              <a:ln w="12700" cmpd="sng">
                <a:solidFill>
                  <a:schemeClr val="accent6"/>
                </a:solidFill>
                <a:prstDash val="solid"/>
              </a:ln>
              <a:solidFill>
                <a:srgbClr val="00B050"/>
              </a:solidFill>
              <a:effectLst>
                <a:glow rad="53100">
                  <a:schemeClr val="accent6">
                    <a:satMod val="180000"/>
                    <a:alpha val="30000"/>
                  </a:schemeClr>
                </a:glow>
              </a:effectLst>
              <a:cs typeface="2  Badr" pitchFamily="2" charset="-78"/>
            </a:endParaRPr>
          </a:p>
        </p:txBody>
      </p:sp>
    </p:spTree>
    <p:extLst>
      <p:ext uri="{BB962C8B-B14F-4D97-AF65-F5344CB8AC3E}">
        <p14:creationId xmlns:p14="http://schemas.microsoft.com/office/powerpoint/2010/main" val="26138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box(in)">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circle(in)">
                                      <p:cBhvr>
                                        <p:cTn id="21"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1"/>
            <a:ext cx="9215438" cy="6911579"/>
          </a:xfrm>
          <a:prstGeom prst="rect">
            <a:avLst/>
          </a:prstGeom>
          <a:noFill/>
        </p:spPr>
      </p:pic>
      <p:sp>
        <p:nvSpPr>
          <p:cNvPr id="7" name="Rounded Rectangle 6"/>
          <p:cNvSpPr/>
          <p:nvPr/>
        </p:nvSpPr>
        <p:spPr>
          <a:xfrm>
            <a:off x="609600" y="1532708"/>
            <a:ext cx="8096280" cy="4944291"/>
          </a:xfrm>
          <a:prstGeom prst="roundRect">
            <a:avLst/>
          </a:prstGeom>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fa-IR" sz="6000" dirty="0">
                <a:ln>
                  <a:solidFill>
                    <a:schemeClr val="tx1"/>
                  </a:solidFill>
                </a:ln>
                <a:solidFill>
                  <a:schemeClr val="tx1"/>
                </a:solidFill>
                <a:cs typeface="2  Badr" pitchFamily="2" charset="-78"/>
              </a:rPr>
              <a:t>به خدا قسم تأویل این آیه هنوز نیامده </a:t>
            </a:r>
            <a:r>
              <a:rPr lang="fa-IR" sz="6000" dirty="0" smtClean="0">
                <a:ln>
                  <a:solidFill>
                    <a:schemeClr val="tx1"/>
                  </a:solidFill>
                </a:ln>
                <a:solidFill>
                  <a:schemeClr val="tx1"/>
                </a:solidFill>
                <a:cs typeface="2  Badr" pitchFamily="2" charset="-78"/>
              </a:rPr>
              <a:t>است</a:t>
            </a:r>
          </a:p>
          <a:p>
            <a:pPr algn="ctr" rtl="1">
              <a:buNone/>
            </a:pPr>
            <a:r>
              <a:rPr lang="fa-IR" sz="6000" dirty="0" smtClean="0">
                <a:ln>
                  <a:solidFill>
                    <a:schemeClr val="tx1"/>
                  </a:solidFill>
                </a:ln>
                <a:solidFill>
                  <a:schemeClr val="tx1"/>
                </a:solidFill>
                <a:cs typeface="2  Badr" pitchFamily="2" charset="-78"/>
              </a:rPr>
              <a:t> </a:t>
            </a:r>
            <a:r>
              <a:rPr lang="fa-IR" sz="6000" dirty="0">
                <a:ln>
                  <a:solidFill>
                    <a:schemeClr val="tx1"/>
                  </a:solidFill>
                </a:ln>
                <a:solidFill>
                  <a:schemeClr val="tx1"/>
                </a:solidFill>
                <a:cs typeface="2  Badr" pitchFamily="2" charset="-78"/>
              </a:rPr>
              <a:t>و تأویل آن نخواهد </a:t>
            </a:r>
            <a:r>
              <a:rPr lang="fa-IR" sz="6000" dirty="0" smtClean="0">
                <a:ln>
                  <a:solidFill>
                    <a:schemeClr val="tx1"/>
                  </a:solidFill>
                </a:ln>
                <a:solidFill>
                  <a:schemeClr val="tx1"/>
                </a:solidFill>
                <a:cs typeface="2  Badr" pitchFamily="2" charset="-78"/>
              </a:rPr>
              <a:t>آمد</a:t>
            </a:r>
          </a:p>
          <a:p>
            <a:pPr algn="ctr" rtl="1">
              <a:buNone/>
            </a:pPr>
            <a:r>
              <a:rPr lang="fa-IR" sz="6000" dirty="0" smtClean="0">
                <a:ln>
                  <a:solidFill>
                    <a:schemeClr val="tx1"/>
                  </a:solidFill>
                </a:ln>
                <a:solidFill>
                  <a:schemeClr val="tx1"/>
                </a:solidFill>
                <a:cs typeface="2  Badr" pitchFamily="2" charset="-78"/>
              </a:rPr>
              <a:t> </a:t>
            </a:r>
            <a:r>
              <a:rPr lang="fa-IR" sz="6000" dirty="0">
                <a:ln>
                  <a:solidFill>
                    <a:schemeClr val="tx1"/>
                  </a:solidFill>
                </a:ln>
                <a:solidFill>
                  <a:schemeClr val="tx1"/>
                </a:solidFill>
                <a:cs typeface="2  Badr" pitchFamily="2" charset="-78"/>
              </a:rPr>
              <a:t>تا این که حضرت قائم قیام نماید</a:t>
            </a:r>
          </a:p>
          <a:p>
            <a:pPr algn="ctr" rtl="1">
              <a:buNone/>
            </a:pPr>
            <a:r>
              <a:rPr lang="fa-IR" sz="2800" dirty="0">
                <a:ln>
                  <a:solidFill>
                    <a:schemeClr val="tx1"/>
                  </a:solidFill>
                </a:ln>
                <a:solidFill>
                  <a:schemeClr val="tx1"/>
                </a:solidFill>
                <a:cs typeface="2  Badr" pitchFamily="2" charset="-78"/>
              </a:rPr>
              <a:t>تفسیر البرهان ذیل آیه</a:t>
            </a:r>
            <a:endParaRPr lang="en-US" sz="2800" dirty="0">
              <a:ln>
                <a:solidFill>
                  <a:schemeClr val="tx1"/>
                </a:solidFill>
              </a:ln>
              <a:solidFill>
                <a:schemeClr val="tx1"/>
              </a:solidFill>
              <a:cs typeface="2  Badr" pitchFamily="2" charset="-78"/>
            </a:endParaRPr>
          </a:p>
        </p:txBody>
      </p:sp>
      <p:sp>
        <p:nvSpPr>
          <p:cNvPr id="4" name="Rounded Rectangle 3"/>
          <p:cNvSpPr/>
          <p:nvPr/>
        </p:nvSpPr>
        <p:spPr>
          <a:xfrm>
            <a:off x="1176338" y="76200"/>
            <a:ext cx="6934200" cy="109058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threePt" dir="t"/>
            </a:scene3d>
            <a:sp3d extrusionH="57150">
              <a:bevelT w="57150" h="38100" prst="artDeco"/>
            </a:sp3d>
          </a:bodyPr>
          <a:lstStyle/>
          <a:p>
            <a:pPr algn="ctr" rtl="1">
              <a:buNone/>
            </a:pPr>
            <a:r>
              <a:rPr lang="fa-IR" sz="4800" dirty="0">
                <a:ln w="18415" cmpd="sng">
                  <a:solidFill>
                    <a:srgbClr val="FFFF00"/>
                  </a:solidFill>
                  <a:prstDash val="solid"/>
                </a:ln>
                <a:solidFill>
                  <a:srgbClr val="00B050"/>
                </a:solidFill>
                <a:effectLst>
                  <a:outerShdw blurRad="63500" dir="3600000" algn="tl" rotWithShape="0">
                    <a:srgbClr val="000000">
                      <a:alpha val="70000"/>
                    </a:srgbClr>
                  </a:outerShdw>
                </a:effectLst>
              </a:rPr>
              <a:t>إمام صادق </a:t>
            </a:r>
            <a:r>
              <a:rPr lang="fa-IR" sz="2000" dirty="0">
                <a:ln w="18415" cmpd="sng">
                  <a:solidFill>
                    <a:srgbClr val="FFFF00"/>
                  </a:solidFill>
                  <a:prstDash val="solid"/>
                </a:ln>
                <a:solidFill>
                  <a:srgbClr val="00B050"/>
                </a:solidFill>
                <a:effectLst>
                  <a:outerShdw blurRad="63500" dir="3600000" algn="tl" rotWithShape="0">
                    <a:srgbClr val="000000">
                      <a:alpha val="70000"/>
                    </a:srgbClr>
                  </a:outerShdw>
                </a:effectLst>
              </a:rPr>
              <a:t>علیه السلام </a:t>
            </a:r>
            <a:r>
              <a:rPr lang="fa-IR" sz="4800" dirty="0">
                <a:ln w="18415" cmpd="sng">
                  <a:solidFill>
                    <a:srgbClr val="FFFF00"/>
                  </a:solidFill>
                  <a:prstDash val="solid"/>
                </a:ln>
                <a:solidFill>
                  <a:srgbClr val="00B050"/>
                </a:solidFill>
                <a:effectLst>
                  <a:outerShdw blurRad="63500" dir="3600000" algn="tl" rotWithShape="0">
                    <a:srgbClr val="000000">
                      <a:alpha val="70000"/>
                    </a:srgbClr>
                  </a:outerShdw>
                </a:effectLst>
              </a:rPr>
              <a:t>می فرماید :</a:t>
            </a:r>
            <a:endParaRPr lang="en-US" sz="4800" dirty="0">
              <a:ln w="18415" cmpd="sng">
                <a:solidFill>
                  <a:srgbClr val="FFFF00"/>
                </a:solidFill>
                <a:prstDash val="solid"/>
              </a:ln>
              <a:solidFill>
                <a:srgbClr val="00B05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92232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lnSpc>
                <a:spcPct val="150000"/>
              </a:lnSpc>
            </a:pPr>
            <a:endParaRPr lang="fa-IR" sz="3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Oval 4"/>
          <p:cNvSpPr/>
          <p:nvPr/>
        </p:nvSpPr>
        <p:spPr>
          <a:xfrm>
            <a:off x="1714480" y="0"/>
            <a:ext cx="5786478" cy="1357322"/>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ar-SA" sz="2800" b="1"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cs typeface="2  Badr" pitchFamily="2" charset="-78"/>
              </a:rPr>
              <a:t>قرطبي‌ از علماي‌ اهل ‌سنت</a:t>
            </a:r>
            <a:endParaRPr lang="fa-IR" sz="2800" b="1"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cs typeface="2  Badr" pitchFamily="2" charset="-78"/>
            </a:endParaRPr>
          </a:p>
          <a:p>
            <a:pPr algn="ctr" rtl="1">
              <a:buNone/>
            </a:pPr>
            <a:r>
              <a:rPr lang="ar-SA" sz="2800" b="1"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cs typeface="2  Badr" pitchFamily="2" charset="-78"/>
              </a:rPr>
              <a:t>‌ ذيل‌ اين‌ آيه‌ مي‌گويد:</a:t>
            </a:r>
            <a:endParaRPr lang="en-US" sz="2800" b="1"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cs typeface="2  Badr" pitchFamily="2" charset="-78"/>
            </a:endParaRPr>
          </a:p>
        </p:txBody>
      </p:sp>
      <p:sp>
        <p:nvSpPr>
          <p:cNvPr id="7" name="Rounded Rectangle 6"/>
          <p:cNvSpPr/>
          <p:nvPr/>
        </p:nvSpPr>
        <p:spPr>
          <a:xfrm>
            <a:off x="285720" y="1500174"/>
            <a:ext cx="8643998" cy="2000264"/>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buNone/>
            </a:pPr>
            <a:r>
              <a:rPr lang="ar-SA" sz="32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سُديّ </a:t>
            </a:r>
            <a:r>
              <a:rPr lang="ar-SA" sz="2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(از راويان‌ صدر اسلام‌) </a:t>
            </a:r>
            <a:r>
              <a:rPr lang="ar-SA" sz="32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گفته‌ است</a:t>
            </a:r>
            <a:r>
              <a:rPr lang="fa-IR" sz="32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a:t>
            </a:r>
          </a:p>
          <a:p>
            <a:pPr algn="ctr" rtl="1">
              <a:buNone/>
            </a:pPr>
            <a:r>
              <a:rPr lang="ar-SA"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 اين‌ حقيقت‌ </a:t>
            </a:r>
            <a:r>
              <a:rPr lang="ar-SA" sz="32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(غلبه‌ اسلام‌ بر ساير اديان‌) </a:t>
            </a:r>
            <a:r>
              <a:rPr lang="ar-SA"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با قيام‌ حضرت‌ مهدي‌ به‌ وقوع‌ مي‌پيوندد</a:t>
            </a:r>
            <a:r>
              <a:rPr lang="fa-IR"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a:t>
            </a:r>
            <a:endParaRPr lang="en-US"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endParaRPr>
          </a:p>
        </p:txBody>
      </p:sp>
      <p:sp>
        <p:nvSpPr>
          <p:cNvPr id="8" name="Rounded Rectangle 7"/>
          <p:cNvSpPr/>
          <p:nvPr/>
        </p:nvSpPr>
        <p:spPr>
          <a:xfrm>
            <a:off x="571472" y="4800600"/>
            <a:ext cx="8358246" cy="20574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buNone/>
            </a:pPr>
            <a:r>
              <a:rPr lang="ar-SA"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   « </a:t>
            </a:r>
            <a:r>
              <a:rPr lang="ar-SA" sz="48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Arabic Style" pitchFamily="2" charset="-78"/>
              </a:rPr>
              <a:t>هو المهدي‌ من‌ ولد فاطمه </a:t>
            </a:r>
            <a:r>
              <a:rPr lang="ar-SA"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a:t>
            </a:r>
            <a:endParaRPr lang="fa-IR"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endParaRPr>
          </a:p>
          <a:p>
            <a:pPr algn="ctr" rtl="1">
              <a:buNone/>
            </a:pPr>
            <a:r>
              <a:rPr lang="ar-SA"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  او مهدي ‌ از فرزندان‌ فاطمه‌ است</a:t>
            </a:r>
            <a:endParaRPr lang="fa-IR"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endParaRPr>
          </a:p>
          <a:p>
            <a:pPr algn="ctr" rtl="1">
              <a:buNone/>
            </a:pPr>
            <a:r>
              <a:rPr lang="ar-SA"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 </a:t>
            </a:r>
            <a:r>
              <a:rPr lang="ar-SA" sz="32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(كه‌ اسلام‌ را بر همه‌ اديان‌ غالب‌ مي‌گرداند).</a:t>
            </a:r>
            <a:r>
              <a:rPr lang="en-US" sz="32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 </a:t>
            </a:r>
            <a:r>
              <a:rPr lang="fa-IR"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 </a:t>
            </a:r>
            <a:endParaRPr lang="en-US" sz="40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endParaRPr>
          </a:p>
          <a:p>
            <a:pPr algn="r">
              <a:buNone/>
            </a:pPr>
            <a:endParaRPr lang="fa-IR" dirty="0">
              <a:cs typeface="2  Badr" pitchFamily="2" charset="-78"/>
            </a:endParaRPr>
          </a:p>
        </p:txBody>
      </p:sp>
      <p:sp>
        <p:nvSpPr>
          <p:cNvPr id="9" name="Oval 8"/>
          <p:cNvSpPr/>
          <p:nvPr/>
        </p:nvSpPr>
        <p:spPr>
          <a:xfrm>
            <a:off x="762000" y="3643314"/>
            <a:ext cx="7924800" cy="1071546"/>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buNone/>
            </a:pPr>
            <a:r>
              <a:rPr lang="ar-SA" sz="2400" dirty="0" smtClean="0">
                <a:ln>
                  <a:solidFill>
                    <a:schemeClr val="tx1"/>
                  </a:solidFill>
                </a:ln>
                <a:solidFill>
                  <a:schemeClr val="tx1"/>
                </a:solidFill>
                <a:cs typeface="2  Badr" pitchFamily="2" charset="-78"/>
              </a:rPr>
              <a:t>و محمد بن‌ يوسف‌ گنجي‌ يكي‌ ديگر از علماي‌ اهل‌سنت‌ در كتاب‌  </a:t>
            </a:r>
            <a:r>
              <a:rPr lang="ar-SA" sz="2400" i="1" dirty="0" smtClean="0">
                <a:ln>
                  <a:solidFill>
                    <a:schemeClr val="tx1"/>
                  </a:solidFill>
                </a:ln>
                <a:solidFill>
                  <a:schemeClr val="tx1"/>
                </a:solidFill>
                <a:cs typeface="2  Badr" pitchFamily="2" charset="-78"/>
              </a:rPr>
              <a:t>البيان‌</a:t>
            </a:r>
            <a:r>
              <a:rPr lang="ar-SA" sz="2400" dirty="0" smtClean="0">
                <a:ln>
                  <a:solidFill>
                    <a:schemeClr val="tx1"/>
                  </a:solidFill>
                </a:ln>
                <a:solidFill>
                  <a:schemeClr val="tx1"/>
                </a:solidFill>
                <a:cs typeface="2  Badr" pitchFamily="2" charset="-78"/>
              </a:rPr>
              <a:t> در تفسير‌ آيه‌ شريفه‌ مي‌گويد : </a:t>
            </a:r>
            <a:endParaRPr lang="fa-IR" sz="2400" dirty="0" smtClean="0">
              <a:ln>
                <a:solidFill>
                  <a:schemeClr val="tx1"/>
                </a:solidFill>
              </a:ln>
              <a:solidFill>
                <a:schemeClr val="tx1"/>
              </a:solidFill>
              <a:cs typeface="2  Badr" pitchFamily="2" charset="-78"/>
            </a:endParaRPr>
          </a:p>
        </p:txBody>
      </p:sp>
    </p:spTree>
    <p:extLst>
      <p:ext uri="{BB962C8B-B14F-4D97-AF65-F5344CB8AC3E}">
        <p14:creationId xmlns:p14="http://schemas.microsoft.com/office/powerpoint/2010/main" val="279137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lnSpc>
                <a:spcPct val="150000"/>
              </a:lnSpc>
            </a:pPr>
            <a:endParaRPr lang="fa-IR" sz="3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Cloud 4"/>
          <p:cNvSpPr/>
          <p:nvPr/>
        </p:nvSpPr>
        <p:spPr>
          <a:xfrm>
            <a:off x="1000100" y="214290"/>
            <a:ext cx="6858048" cy="1714512"/>
          </a:xfrm>
          <a:prstGeom prst="clou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1" anchor="ctr"/>
          <a:lstStyle/>
          <a:p>
            <a:pPr algn="ctr">
              <a:buNone/>
            </a:pPr>
            <a:r>
              <a:rPr lang="en-US"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fa-IR"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2  Badr" pitchFamily="2" charset="-78"/>
              </a:rPr>
              <a:t>نكته ها و پيام هاي آيه :</a:t>
            </a:r>
          </a:p>
        </p:txBody>
      </p:sp>
      <p:sp>
        <p:nvSpPr>
          <p:cNvPr id="2" name="Rounded Rectangle 1"/>
          <p:cNvSpPr/>
          <p:nvPr/>
        </p:nvSpPr>
        <p:spPr>
          <a:xfrm>
            <a:off x="152400" y="2162164"/>
            <a:ext cx="8839200" cy="141923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r">
              <a:buNone/>
            </a:pPr>
            <a:r>
              <a:rPr lang="fa-IR" sz="4800" b="1" spc="50" dirty="0">
                <a:ln w="12700" cmpd="sng">
                  <a:solidFill>
                    <a:srgbClr val="92D050"/>
                  </a:solidFill>
                  <a:prstDash val="solid"/>
                </a:ln>
                <a:solidFill>
                  <a:schemeClr val="tx1"/>
                </a:solidFill>
                <a:effectLst>
                  <a:glow rad="53100">
                    <a:schemeClr val="accent6">
                      <a:satMod val="180000"/>
                      <a:alpha val="30000"/>
                    </a:schemeClr>
                  </a:glow>
                </a:effectLst>
                <a:cs typeface="2  Badr" pitchFamily="2" charset="-78"/>
              </a:rPr>
              <a:t>1 – مژده ظهور و حكومت واحد جهاني</a:t>
            </a:r>
          </a:p>
        </p:txBody>
      </p:sp>
      <p:sp>
        <p:nvSpPr>
          <p:cNvPr id="4" name="Rounded Rectangle 3"/>
          <p:cNvSpPr/>
          <p:nvPr/>
        </p:nvSpPr>
        <p:spPr>
          <a:xfrm>
            <a:off x="152400" y="3786214"/>
            <a:ext cx="8839200" cy="13144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r">
              <a:buNone/>
            </a:pPr>
            <a:r>
              <a:rPr lang="fa-IR" sz="3200" b="1" spc="50" dirty="0">
                <a:ln w="12700" cmpd="sng">
                  <a:solidFill>
                    <a:srgbClr val="92D050"/>
                  </a:solidFill>
                  <a:prstDash val="solid"/>
                </a:ln>
                <a:solidFill>
                  <a:schemeClr val="tx1"/>
                </a:solidFill>
                <a:effectLst>
                  <a:glow rad="53100">
                    <a:schemeClr val="accent6">
                      <a:satMod val="180000"/>
                      <a:alpha val="30000"/>
                    </a:schemeClr>
                  </a:glow>
                </a:effectLst>
                <a:cs typeface="2  Badr" pitchFamily="2" charset="-78"/>
              </a:rPr>
              <a:t>2 – ايجاد اميد و إعتمادِ به نفس در منتظران </a:t>
            </a:r>
            <a:r>
              <a:rPr lang="fa-IR" sz="2800" b="1" spc="50" dirty="0">
                <a:ln w="12700" cmpd="sng">
                  <a:solidFill>
                    <a:schemeClr val="tx1"/>
                  </a:solidFill>
                  <a:prstDash val="solid"/>
                </a:ln>
                <a:solidFill>
                  <a:schemeClr val="accent6">
                    <a:lumMod val="50000"/>
                  </a:schemeClr>
                </a:solidFill>
                <a:effectLst>
                  <a:glow rad="53100">
                    <a:schemeClr val="accent6">
                      <a:satMod val="180000"/>
                      <a:alpha val="30000"/>
                    </a:schemeClr>
                  </a:glow>
                </a:effectLst>
                <a:cs typeface="2  Badr" pitchFamily="2" charset="-78"/>
              </a:rPr>
              <a:t>«و یأبی الله...لیظهره»</a:t>
            </a:r>
            <a:endParaRPr lang="fa-IR" sz="3200" b="1" spc="50" dirty="0">
              <a:ln w="12700" cmpd="sng">
                <a:solidFill>
                  <a:schemeClr val="tx1"/>
                </a:solidFill>
                <a:prstDash val="solid"/>
              </a:ln>
              <a:solidFill>
                <a:schemeClr val="accent6">
                  <a:lumMod val="50000"/>
                </a:schemeClr>
              </a:solidFill>
              <a:effectLst>
                <a:glow rad="53100">
                  <a:schemeClr val="accent6">
                    <a:satMod val="180000"/>
                    <a:alpha val="30000"/>
                  </a:schemeClr>
                </a:glow>
              </a:effectLst>
              <a:cs typeface="2  Badr" pitchFamily="2" charset="-78"/>
            </a:endParaRPr>
          </a:p>
        </p:txBody>
      </p:sp>
      <p:sp>
        <p:nvSpPr>
          <p:cNvPr id="10" name="Rounded Rectangle 9"/>
          <p:cNvSpPr/>
          <p:nvPr/>
        </p:nvSpPr>
        <p:spPr>
          <a:xfrm>
            <a:off x="152400" y="5257800"/>
            <a:ext cx="8839200" cy="13716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sp3d extrusionH="57150">
              <a:bevelT w="57150" h="38100" prst="hardEdge"/>
            </a:sp3d>
          </a:bodyPr>
          <a:lstStyle/>
          <a:p>
            <a:pPr algn="r">
              <a:buNone/>
            </a:pPr>
            <a:r>
              <a:rPr lang="fa-IR" sz="3200" spc="50" dirty="0">
                <a:ln w="12700" cmpd="sng">
                  <a:solidFill>
                    <a:srgbClr val="0070C0"/>
                  </a:solidFill>
                  <a:prstDash val="solid"/>
                </a:ln>
                <a:solidFill>
                  <a:srgbClr val="FF0000"/>
                </a:solidFill>
                <a:effectLst>
                  <a:glow rad="53100">
                    <a:schemeClr val="accent6">
                      <a:satMod val="180000"/>
                      <a:alpha val="30000"/>
                    </a:schemeClr>
                  </a:glow>
                </a:effectLst>
                <a:cs typeface="2  Badr" pitchFamily="2" charset="-78"/>
              </a:rPr>
              <a:t>3 – ضرورت تلاش براي زمينه سازيِ ظهور و تحقق این وعده  </a:t>
            </a:r>
          </a:p>
        </p:txBody>
      </p:sp>
    </p:spTree>
    <p:extLst>
      <p:ext uri="{BB962C8B-B14F-4D97-AF65-F5344CB8AC3E}">
        <p14:creationId xmlns:p14="http://schemas.microsoft.com/office/powerpoint/2010/main" val="279137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r>
              <a:rPr lang="fa-IR" sz="6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 لَقَدْ كَتَبْنا</a:t>
            </a:r>
          </a:p>
          <a:p>
            <a:pPr rtl="1">
              <a:lnSpc>
                <a:spcPct val="150000"/>
              </a:lnSpc>
            </a:pPr>
            <a:r>
              <a:rPr lang="fa-IR" sz="6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فِي الزَّبُورِ مِنْ بَعْدِ الذِّكْرِ</a:t>
            </a:r>
          </a:p>
          <a:p>
            <a:pPr rtl="1">
              <a:lnSpc>
                <a:spcPct val="150000"/>
              </a:lnSpc>
            </a:pPr>
            <a:r>
              <a:rPr lang="fa-IR" sz="6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أَنَّ الْأَرْضَ يَرِثُها عِبادِيَ الصَّالِحُو</a:t>
            </a:r>
            <a:r>
              <a:rPr lang="fa-IR" sz="66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نَ</a:t>
            </a:r>
          </a:p>
          <a:p>
            <a:pPr>
              <a:lnSpc>
                <a:spcPct val="150000"/>
              </a:lnSpc>
            </a:pPr>
            <a:r>
              <a:rPr lang="fa-IR" sz="36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انبياء </a:t>
            </a:r>
            <a:r>
              <a:rPr lang="fa-IR" sz="2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(105)</a:t>
            </a:r>
            <a:endParaRPr lang="fa-IR" sz="20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2" name="Rounded Rectangle 1"/>
          <p:cNvSpPr/>
          <p:nvPr/>
        </p:nvSpPr>
        <p:spPr>
          <a:xfrm>
            <a:off x="2133600" y="304800"/>
            <a:ext cx="4876800" cy="1676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threePt" dir="t"/>
            </a:scene3d>
            <a:sp3d extrusionH="57150">
              <a:bevelT w="57150" h="38100" prst="artDeco"/>
            </a:sp3d>
          </a:bodyPr>
          <a:lstStyle/>
          <a:p>
            <a:pPr algn="ctr" rtl="1">
              <a:buNone/>
            </a:pPr>
            <a:r>
              <a:rPr lang="fa-IR" sz="4000" dirty="0">
                <a:ln w="18415" cmpd="sng">
                  <a:solidFill>
                    <a:srgbClr val="FFFF00"/>
                  </a:solidFill>
                  <a:prstDash val="solid"/>
                </a:ln>
                <a:solidFill>
                  <a:srgbClr val="00B050"/>
                </a:solidFill>
                <a:effectLst>
                  <a:outerShdw blurRad="63500" dir="3600000" algn="tl" rotWithShape="0">
                    <a:srgbClr val="000000">
                      <a:alpha val="70000"/>
                    </a:srgbClr>
                  </a:outerShdw>
                </a:effectLst>
              </a:rPr>
              <a:t>إمام باقر </a:t>
            </a:r>
            <a:r>
              <a:rPr lang="fa-IR" sz="1600" dirty="0">
                <a:ln w="18415" cmpd="sng">
                  <a:solidFill>
                    <a:srgbClr val="FFFF00"/>
                  </a:solidFill>
                  <a:prstDash val="solid"/>
                </a:ln>
                <a:solidFill>
                  <a:srgbClr val="00B050"/>
                </a:solidFill>
                <a:effectLst>
                  <a:outerShdw blurRad="63500" dir="3600000" algn="tl" rotWithShape="0">
                    <a:srgbClr val="000000">
                      <a:alpha val="70000"/>
                    </a:srgbClr>
                  </a:outerShdw>
                </a:effectLst>
              </a:rPr>
              <a:t>علیه السلام </a:t>
            </a:r>
            <a:r>
              <a:rPr lang="fa-IR" sz="4000" dirty="0">
                <a:ln w="18415" cmpd="sng">
                  <a:solidFill>
                    <a:srgbClr val="FFFF00"/>
                  </a:solidFill>
                  <a:prstDash val="solid"/>
                </a:ln>
                <a:solidFill>
                  <a:srgbClr val="00B050"/>
                </a:solidFill>
                <a:effectLst>
                  <a:outerShdw blurRad="63500" dir="3600000" algn="tl" rotWithShape="0">
                    <a:srgbClr val="000000">
                      <a:alpha val="70000"/>
                    </a:srgbClr>
                  </a:outerShdw>
                </a:effectLst>
              </a:rPr>
              <a:t>می فرماید :</a:t>
            </a:r>
            <a:endParaRPr lang="en-US" sz="4000" dirty="0">
              <a:ln w="18415" cmpd="sng">
                <a:solidFill>
                  <a:srgbClr val="FFFF00"/>
                </a:solidFill>
                <a:prstDash val="solid"/>
              </a:ln>
              <a:solidFill>
                <a:srgbClr val="00B050"/>
              </a:solidFill>
              <a:effectLst>
                <a:outerShdw blurRad="63500" dir="3600000" algn="tl" rotWithShape="0">
                  <a:srgbClr val="000000">
                    <a:alpha val="70000"/>
                  </a:srgbClr>
                </a:outerShdw>
              </a:effectLst>
            </a:endParaRPr>
          </a:p>
        </p:txBody>
      </p:sp>
      <p:sp>
        <p:nvSpPr>
          <p:cNvPr id="7" name="Subtitle 6"/>
          <p:cNvSpPr>
            <a:spLocks noGrp="1"/>
          </p:cNvSpPr>
          <p:nvPr>
            <p:ph type="subTitle" idx="1"/>
          </p:nvPr>
        </p:nvSpPr>
        <p:spPr>
          <a:xfrm>
            <a:off x="214313" y="2133600"/>
            <a:ext cx="8715375" cy="458152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fa-IR" sz="6600" dirty="0" smtClean="0">
                <a:ln w="18415" cmpd="sng">
                  <a:solidFill>
                    <a:srgbClr val="00B050"/>
                  </a:solidFill>
                  <a:prstDash val="solid"/>
                </a:ln>
                <a:solidFill>
                  <a:srgbClr val="FFFF00"/>
                </a:solidFill>
                <a:effectLst>
                  <a:outerShdw blurRad="63500" dir="3600000" algn="tl" rotWithShape="0">
                    <a:srgbClr val="000000">
                      <a:alpha val="70000"/>
                    </a:srgbClr>
                  </a:outerShdw>
                </a:effectLst>
                <a:cs typeface="2  Badr" pitchFamily="2" charset="-78"/>
              </a:rPr>
              <a:t> «آنها </a:t>
            </a:r>
            <a:r>
              <a:rPr lang="fa-IR" sz="3200" dirty="0" smtClean="0">
                <a:ln w="18415" cmpd="sng">
                  <a:solidFill>
                    <a:srgbClr val="00B050"/>
                  </a:solidFill>
                  <a:prstDash val="solid"/>
                </a:ln>
                <a:solidFill>
                  <a:srgbClr val="FFFF00"/>
                </a:solidFill>
                <a:effectLst>
                  <a:outerShdw blurRad="63500" dir="3600000" algn="tl" rotWithShape="0">
                    <a:srgbClr val="000000">
                      <a:alpha val="70000"/>
                    </a:srgbClr>
                  </a:outerShdw>
                </a:effectLst>
                <a:cs typeface="2  Badr" pitchFamily="2" charset="-78"/>
              </a:rPr>
              <a:t>(</a:t>
            </a:r>
            <a:r>
              <a:rPr lang="fa-IR" sz="3200" dirty="0" smtClean="0">
                <a:ln w="18415" cmpd="sng">
                  <a:solidFill>
                    <a:srgbClr val="00B050"/>
                  </a:solidFill>
                  <a:prstDash val="solid"/>
                </a:ln>
                <a:solidFill>
                  <a:srgbClr val="FFFF00"/>
                </a:solidFill>
                <a:effectLst>
                  <a:outerShdw blurRad="63500" dir="3600000" algn="tl" rotWithShape="0">
                    <a:srgbClr val="000000">
                      <a:alpha val="70000"/>
                    </a:srgbClr>
                  </a:outerShdw>
                </a:effectLst>
                <a:cs typeface="2  Esfehan" pitchFamily="2" charset="-78"/>
              </a:rPr>
              <a:t>عبادی الصالحون</a:t>
            </a:r>
            <a:r>
              <a:rPr lang="fa-IR" sz="3200" dirty="0" smtClean="0">
                <a:ln w="18415" cmpd="sng">
                  <a:solidFill>
                    <a:srgbClr val="00B050"/>
                  </a:solidFill>
                  <a:prstDash val="solid"/>
                </a:ln>
                <a:solidFill>
                  <a:srgbClr val="FFFF00"/>
                </a:solidFill>
                <a:effectLst>
                  <a:outerShdw blurRad="63500" dir="3600000" algn="tl" rotWithShape="0">
                    <a:srgbClr val="000000">
                      <a:alpha val="70000"/>
                    </a:srgbClr>
                  </a:outerShdw>
                </a:effectLst>
                <a:cs typeface="2  Badr" pitchFamily="2" charset="-78"/>
              </a:rPr>
              <a:t>) </a:t>
            </a:r>
            <a:r>
              <a:rPr lang="fa-IR" sz="6600" dirty="0" smtClean="0">
                <a:ln w="18415" cmpd="sng">
                  <a:solidFill>
                    <a:srgbClr val="00B050"/>
                  </a:solidFill>
                  <a:prstDash val="solid"/>
                </a:ln>
                <a:solidFill>
                  <a:srgbClr val="FFFF00"/>
                </a:solidFill>
                <a:effectLst>
                  <a:outerShdw blurRad="63500" dir="3600000" algn="tl" rotWithShape="0">
                    <a:srgbClr val="000000">
                      <a:alpha val="70000"/>
                    </a:srgbClr>
                  </a:outerShdw>
                </a:effectLst>
                <a:cs typeface="2  Badr" pitchFamily="2" charset="-78"/>
              </a:rPr>
              <a:t>أصحاب امام مهدی در آخر الزمان هستند»</a:t>
            </a:r>
          </a:p>
          <a:p>
            <a:pPr algn="ctr" rtl="1">
              <a:buNone/>
            </a:pPr>
            <a:r>
              <a:rPr lang="fa-IR" sz="2400" dirty="0" smtClean="0">
                <a:solidFill>
                  <a:schemeClr val="tx1"/>
                </a:solidFill>
                <a:cs typeface="2  Badr" pitchFamily="2" charset="-78"/>
              </a:rPr>
              <a:t>تفسیر البرهان ذیل آیه </a:t>
            </a:r>
          </a:p>
        </p:txBody>
      </p:sp>
    </p:spTree>
    <p:extLst>
      <p:ext uri="{BB962C8B-B14F-4D97-AF65-F5344CB8AC3E}">
        <p14:creationId xmlns:p14="http://schemas.microsoft.com/office/powerpoint/2010/main" val="21689975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endParaRPr lang="fa-IR" sz="24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Flowchart: Decision 4"/>
          <p:cNvSpPr/>
          <p:nvPr/>
        </p:nvSpPr>
        <p:spPr>
          <a:xfrm>
            <a:off x="1714480" y="0"/>
            <a:ext cx="5929354" cy="1785950"/>
          </a:xfrm>
          <a:prstGeom prst="flowChartDecision">
            <a:avLst/>
          </a:prstGeom>
        </p:spPr>
        <p:style>
          <a:lnRef idx="1">
            <a:schemeClr val="dk1"/>
          </a:lnRef>
          <a:fillRef idx="2">
            <a:schemeClr val="dk1"/>
          </a:fillRef>
          <a:effectRef idx="1">
            <a:schemeClr val="dk1"/>
          </a:effectRef>
          <a:fontRef idx="minor">
            <a:schemeClr val="dk1"/>
          </a:fontRef>
        </p:style>
        <p:txBody>
          <a:bodyPr rtlCol="1" anchor="ctr"/>
          <a:lstStyle/>
          <a:p>
            <a:pPr algn="ctr" rtl="1">
              <a:buNone/>
            </a:pPr>
            <a:r>
              <a:rPr lang="fa-IR" sz="4400" b="1" spc="50" dirty="0" smtClean="0">
                <a:ln w="13500">
                  <a:solidFill>
                    <a:srgbClr val="00B050">
                      <a:alpha val="6500"/>
                    </a:srgbClr>
                  </a:solidFill>
                  <a:prstDash val="solid"/>
                </a:ln>
                <a:solidFill>
                  <a:schemeClr val="tx1"/>
                </a:solidFill>
                <a:effectLst>
                  <a:innerShdw blurRad="50900" dist="38500" dir="13500000">
                    <a:srgbClr val="000000">
                      <a:alpha val="60000"/>
                    </a:srgbClr>
                  </a:innerShdw>
                </a:effectLst>
                <a:cs typeface="2  Badr" pitchFamily="2" charset="-78"/>
              </a:rPr>
              <a:t>ديدگاه مفسّران :</a:t>
            </a:r>
          </a:p>
        </p:txBody>
      </p:sp>
      <p:sp>
        <p:nvSpPr>
          <p:cNvPr id="7" name="Rounded Rectangle 6"/>
          <p:cNvSpPr/>
          <p:nvPr/>
        </p:nvSpPr>
        <p:spPr>
          <a:xfrm>
            <a:off x="428596" y="2071678"/>
            <a:ext cx="8358246" cy="44291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fa-IR" sz="4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مرحوم علامه </a:t>
            </a:r>
            <a:r>
              <a:rPr lang="fa-IR"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رضوان الله تعالی علیه </a:t>
            </a:r>
            <a:r>
              <a:rPr lang="fa-IR" sz="4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پس از نقد دیدگاه اول و دوم می فرماید :</a:t>
            </a:r>
          </a:p>
          <a:p>
            <a:pPr algn="ctr"/>
            <a:r>
              <a:rPr lang="fa-IR" sz="4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آن چه که از سیاق آیه به دست می آید این است که این آیه بیانگر پاداش دنیوی صالحان می باشد همان گونه که در آیه 94 پاداش أخروی آنان را بیان نمود.</a:t>
            </a:r>
            <a:endParaRPr lang="fa-IR" sz="40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689975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endParaRPr lang="fa-IR" sz="24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Flowchart: Decision 4"/>
          <p:cNvSpPr/>
          <p:nvPr/>
        </p:nvSpPr>
        <p:spPr>
          <a:xfrm>
            <a:off x="1714480" y="0"/>
            <a:ext cx="5929354" cy="1785950"/>
          </a:xfrm>
          <a:prstGeom prst="flowChartDecision">
            <a:avLst/>
          </a:prstGeom>
        </p:spPr>
        <p:style>
          <a:lnRef idx="1">
            <a:schemeClr val="dk1"/>
          </a:lnRef>
          <a:fillRef idx="2">
            <a:schemeClr val="dk1"/>
          </a:fillRef>
          <a:effectRef idx="1">
            <a:schemeClr val="dk1"/>
          </a:effectRef>
          <a:fontRef idx="minor">
            <a:schemeClr val="dk1"/>
          </a:fontRef>
        </p:style>
        <p:txBody>
          <a:bodyPr rtlCol="1" anchor="ctr"/>
          <a:lstStyle/>
          <a:p>
            <a:pPr algn="ctr" rtl="1">
              <a:buNone/>
            </a:pPr>
            <a:r>
              <a:rPr lang="fa-IR" sz="4400" b="1" spc="50" dirty="0" smtClean="0">
                <a:ln w="13500">
                  <a:solidFill>
                    <a:srgbClr val="00B050">
                      <a:alpha val="6500"/>
                    </a:srgbClr>
                  </a:solidFill>
                  <a:prstDash val="solid"/>
                </a:ln>
                <a:solidFill>
                  <a:schemeClr val="tx1"/>
                </a:solidFill>
                <a:effectLst>
                  <a:innerShdw blurRad="50900" dist="38500" dir="13500000">
                    <a:srgbClr val="000000">
                      <a:alpha val="60000"/>
                    </a:srgbClr>
                  </a:innerShdw>
                </a:effectLst>
                <a:cs typeface="2  Badr" pitchFamily="2" charset="-78"/>
              </a:rPr>
              <a:t>ديدگاه مفسّران :</a:t>
            </a:r>
          </a:p>
        </p:txBody>
      </p:sp>
      <p:sp>
        <p:nvSpPr>
          <p:cNvPr id="7" name="Rounded Rectangle 6"/>
          <p:cNvSpPr/>
          <p:nvPr/>
        </p:nvSpPr>
        <p:spPr>
          <a:xfrm>
            <a:off x="428596" y="2071678"/>
            <a:ext cx="8358246" cy="44291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fa-IR" sz="36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مرحوم طبرسی نیز در تفسیر خود پس از نقل أقوال قول سوم را ترجیح می دهد و می فرماید :</a:t>
            </a:r>
          </a:p>
          <a:p>
            <a:pPr algn="ctr"/>
            <a:r>
              <a:rPr lang="fa-IR" sz="36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مؤيد آن روايتى است كه خاص و عام از پيامبر خدا روايت كرده‏اند كه:</a:t>
            </a:r>
          </a:p>
          <a:p>
            <a:pPr algn="ctr"/>
            <a:r>
              <a:rPr lang="fa-IR" sz="36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«لو لم يبق من الدنيا الا يوم واحد لطول اللَّه ذلك اليوم حتى يبعث رجلا صالحاً من اهل بيتى يملأ الارض قسطاً و عدلا كما قد ملئت ظلماً و جوراً»</a:t>
            </a:r>
            <a:endParaRPr lang="fa-IR" sz="36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68997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endParaRPr lang="fa-IR" sz="24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8" name="Flowchart: Decision 7"/>
          <p:cNvSpPr/>
          <p:nvPr/>
        </p:nvSpPr>
        <p:spPr>
          <a:xfrm>
            <a:off x="1714480" y="0"/>
            <a:ext cx="5929354" cy="1447800"/>
          </a:xfrm>
          <a:prstGeom prst="flowChartDecision">
            <a:avLst/>
          </a:prstGeom>
        </p:spPr>
        <p:style>
          <a:lnRef idx="1">
            <a:schemeClr val="dk1"/>
          </a:lnRef>
          <a:fillRef idx="2">
            <a:schemeClr val="dk1"/>
          </a:fillRef>
          <a:effectRef idx="1">
            <a:schemeClr val="dk1"/>
          </a:effectRef>
          <a:fontRef idx="minor">
            <a:schemeClr val="dk1"/>
          </a:fontRef>
        </p:style>
        <p:txBody>
          <a:bodyPr rtlCol="1" anchor="ctr"/>
          <a:lstStyle/>
          <a:p>
            <a:pPr algn="ctr" rtl="1">
              <a:buNone/>
            </a:pPr>
            <a:r>
              <a:rPr lang="fa-IR" sz="4400" b="1" spc="50" dirty="0" smtClean="0">
                <a:ln w="13500">
                  <a:solidFill>
                    <a:srgbClr val="00B050">
                      <a:alpha val="6500"/>
                    </a:srgbClr>
                  </a:solidFill>
                  <a:prstDash val="solid"/>
                </a:ln>
                <a:solidFill>
                  <a:schemeClr val="tx1"/>
                </a:solidFill>
                <a:effectLst>
                  <a:innerShdw blurRad="50900" dist="38500" dir="13500000">
                    <a:srgbClr val="000000">
                      <a:alpha val="60000"/>
                    </a:srgbClr>
                  </a:innerShdw>
                </a:effectLst>
                <a:cs typeface="2  Badr" pitchFamily="2" charset="-78"/>
              </a:rPr>
              <a:t>ديدگاه مفسّران :</a:t>
            </a:r>
          </a:p>
        </p:txBody>
      </p:sp>
      <p:sp>
        <p:nvSpPr>
          <p:cNvPr id="9" name="Rounded Rectangle 8"/>
          <p:cNvSpPr/>
          <p:nvPr/>
        </p:nvSpPr>
        <p:spPr>
          <a:xfrm>
            <a:off x="152400" y="1600200"/>
            <a:ext cx="8763000" cy="5105400"/>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fa-IR" sz="3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آلوسی از مفسران أهل سنت در تفسیرخود «روح المعانی»</a:t>
            </a:r>
          </a:p>
          <a:p>
            <a:pPr algn="ctr" rtl="1"/>
            <a:r>
              <a:rPr lang="fa-IR" sz="3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می گوید :</a:t>
            </a:r>
          </a:p>
          <a:p>
            <a:pPr algn="ctr" rtl="1"/>
            <a:r>
              <a:rPr lang="fa-IR" sz="3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وأخرج مسلم و أبو داود و الترمذي عن ثوبان قال: قال رسول اللّه صلّى اللّه عليه و سلّم: «إن اللّه تعالى زوى لي الأرض فرأيت مشارقها و مغاربها و أن أمتي سيبلغ ملكها ما زوى لي منها»</a:t>
            </a:r>
          </a:p>
          <a:p>
            <a:pPr algn="ctr"/>
            <a:r>
              <a:rPr lang="fa-IR" sz="30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و هذا وعد منه تعالى بإظهار الدين و إعزاز أهله و استيلائهم على أكثر المعمورة التي يكثر تردد المسافرين إليها و إلا فمن الأرض ما لم يطأها المؤمنون كالأرض الشهيرة بالدنيا الجديدة و بالهند الغربي، و إن قلنا بأن جميع ذلك يكون في حوزة المؤمنين أيام المهدي رضي اللّه تعالى عنه و نزول عيسى عليه السلام فلا حاجة إلى ما ذكر،</a:t>
            </a:r>
            <a:endParaRPr lang="fa-IR" sz="30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27956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lnSpc>
                <a:spcPct val="150000"/>
              </a:lnSpc>
            </a:pP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وَعَدَ اللَّهُ الَّذينَ آمَنُوا مِنْكُمْ وَ عَمِلُوا الصَّالِحاتِ لَيَسْتَخْلِفَنَّهُمْ فِي الْأَرْضِ كَمَا اسْتَخْلَفَ الَّذينَ مِنْ قَبْلِهِمْ وَ لَيُمَكِّنَنَّ لَهُمْ دينَهُمُ الَّذِي ارْتَضى‏ </a:t>
            </a: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لَهُمْ</a:t>
            </a: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 لَيُبَدِّلَنَّهُمْ مِنْ بَعْدِ خَوْفِهِمْ أَمْناً </a:t>
            </a:r>
            <a:endPar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يَعْبُدُونَني</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لا يُشْرِكُونَ بي‏ </a:t>
            </a: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شَيْئاً</a:t>
            </a: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sz="44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 مَنْ كَفَرَ بَعْدَ ذلِكَ فَأُولئِكَ هُمُ </a:t>
            </a: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الْفاسِقُون. </a:t>
            </a:r>
            <a:r>
              <a:rPr lang="fa-IR" sz="1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نور: 55</a:t>
            </a:r>
            <a:endParaRPr lang="fa-IR" sz="11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1408464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2" name="Rounded Rectangle 1"/>
          <p:cNvSpPr/>
          <p:nvPr/>
        </p:nvSpPr>
        <p:spPr>
          <a:xfrm>
            <a:off x="1905000" y="381000"/>
            <a:ext cx="4953000" cy="1066800"/>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3"/>
          </a:lnRef>
          <a:fillRef idx="2">
            <a:schemeClr val="accent3"/>
          </a:fillRef>
          <a:effectRef idx="1">
            <a:schemeClr val="accent3"/>
          </a:effectRef>
          <a:fontRef idx="minor">
            <a:schemeClr val="dk1"/>
          </a:fontRef>
        </p:style>
        <p:txBody>
          <a:bodyPr rtlCol="0" anchor="ctr">
            <a:sp3d extrusionH="57150">
              <a:bevelT w="82550" h="38100" prst="coolSlant"/>
            </a:sp3d>
          </a:bodyPr>
          <a:lstStyle/>
          <a:p>
            <a:pPr algn="ctr" rtl="1">
              <a:buNone/>
            </a:pPr>
            <a:r>
              <a:rPr lang="ar-SA" sz="2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Badr" pitchFamily="2" charset="-78"/>
              </a:rPr>
              <a:t>امام‌ سجاد علیه السلام</a:t>
            </a:r>
            <a:r>
              <a:rPr lang="fa-IR" sz="2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Badr" pitchFamily="2" charset="-78"/>
              </a:rPr>
              <a:t> </a:t>
            </a:r>
            <a:r>
              <a:rPr lang="ar-SA" sz="2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cs typeface="2  Badr" pitchFamily="2" charset="-78"/>
              </a:rPr>
              <a:t>بعد از قرائت‌ اين‌ آيه‌ شريفه‌ فرمودند:</a:t>
            </a:r>
            <a:endParaRPr lang="en-US" sz="2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sp>
        <p:nvSpPr>
          <p:cNvPr id="7" name="Subtitle 6"/>
          <p:cNvSpPr>
            <a:spLocks noGrp="1"/>
          </p:cNvSpPr>
          <p:nvPr>
            <p:ph type="subTitle" idx="1"/>
          </p:nvPr>
        </p:nvSpPr>
        <p:spPr>
          <a:xfrm>
            <a:off x="304800" y="1828800"/>
            <a:ext cx="8610600" cy="4648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1" anchor="ctr">
            <a:normAutofit/>
            <a:scene3d>
              <a:camera prst="orthographicFront"/>
              <a:lightRig rig="threePt" dir="t"/>
            </a:scene3d>
            <a:sp3d extrusionH="57150">
              <a:bevelT w="38100" h="38100" prst="relaxedInset"/>
            </a:sp3d>
          </a:bodyPr>
          <a:lstStyle/>
          <a:p>
            <a:pPr algn="ctr">
              <a:buNone/>
            </a:pPr>
            <a:r>
              <a:rPr lang="ar-SA" sz="6000" dirty="0" smtClean="0">
                <a:ln>
                  <a:solidFill>
                    <a:schemeClr val="tx1"/>
                  </a:solidFill>
                </a:ln>
                <a:solidFill>
                  <a:schemeClr val="tx1"/>
                </a:solidFill>
                <a:cs typeface="2  Badr" pitchFamily="2" charset="-78"/>
              </a:rPr>
              <a:t>اينان‌ به‌ خدا قسم‌ پیروان ما</a:t>
            </a:r>
            <a:endParaRPr lang="fa-IR" sz="6000" dirty="0" smtClean="0">
              <a:ln>
                <a:solidFill>
                  <a:schemeClr val="tx1"/>
                </a:solidFill>
              </a:ln>
              <a:solidFill>
                <a:schemeClr val="tx1"/>
              </a:solidFill>
              <a:cs typeface="2  Badr" pitchFamily="2" charset="-78"/>
            </a:endParaRPr>
          </a:p>
          <a:p>
            <a:pPr algn="ctr" rtl="1">
              <a:buNone/>
            </a:pPr>
            <a:r>
              <a:rPr lang="ar-SA" sz="6000" dirty="0" smtClean="0">
                <a:ln>
                  <a:solidFill>
                    <a:schemeClr val="tx1"/>
                  </a:solidFill>
                </a:ln>
                <a:solidFill>
                  <a:schemeClr val="tx1"/>
                </a:solidFill>
                <a:cs typeface="2  Badr" pitchFamily="2" charset="-78"/>
              </a:rPr>
              <a:t> « اهل‌ بيت‌ </a:t>
            </a:r>
            <a:r>
              <a:rPr lang="fa-IR" sz="6000" dirty="0" smtClean="0">
                <a:ln>
                  <a:solidFill>
                    <a:schemeClr val="tx1"/>
                  </a:solidFill>
                </a:ln>
                <a:solidFill>
                  <a:schemeClr val="tx1"/>
                </a:solidFill>
                <a:cs typeface="2  Badr" pitchFamily="2" charset="-78"/>
              </a:rPr>
              <a:t> »</a:t>
            </a:r>
            <a:r>
              <a:rPr lang="ar-SA" sz="6000" dirty="0" smtClean="0">
                <a:ln>
                  <a:solidFill>
                    <a:schemeClr val="tx1"/>
                  </a:solidFill>
                </a:ln>
                <a:solidFill>
                  <a:schemeClr val="tx1"/>
                </a:solidFill>
                <a:cs typeface="2  Badr" pitchFamily="2" charset="-78"/>
              </a:rPr>
              <a:t> هستند كه‌ خداوند متعال‌ به‌ دست‌ مردي‌ از ما يعني‌ مهدي‌ اين‌ امت‌، اين‌ برنامه‌ را عملي‌ خواهد ساخت‌... . </a:t>
            </a:r>
            <a:endParaRPr lang="fa-IR" sz="6000" dirty="0">
              <a:ln>
                <a:solidFill>
                  <a:schemeClr val="tx1"/>
                </a:solidFill>
              </a:ln>
              <a:solidFill>
                <a:schemeClr val="tx1"/>
              </a:solidFill>
              <a:cs typeface="2  Badr" pitchFamily="2" charset="-78"/>
            </a:endParaRPr>
          </a:p>
        </p:txBody>
      </p:sp>
    </p:spTree>
    <p:extLst>
      <p:ext uri="{BB962C8B-B14F-4D97-AF65-F5344CB8AC3E}">
        <p14:creationId xmlns:p14="http://schemas.microsoft.com/office/powerpoint/2010/main" val="2429864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w="38100" h="38100"/>
            </a:sp3d>
          </a:bodyPr>
          <a:lstStyle/>
          <a:p>
            <a:pPr>
              <a:lnSpc>
                <a:spcPct val="250000"/>
              </a:lnSpc>
            </a:pPr>
            <a:r>
              <a:rPr lang="fa-IR" sz="66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به چه دليل بايد امام را بشناسيم؟</a:t>
            </a:r>
          </a:p>
          <a:p>
            <a:pPr>
              <a:lnSpc>
                <a:spcPct val="250000"/>
              </a:lnSpc>
            </a:pPr>
            <a:r>
              <a:rPr lang="fa-IR" sz="66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وچرا از منظر قرآن؟</a:t>
            </a: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2" name="Rounded Rectangle 1"/>
          <p:cNvSpPr/>
          <p:nvPr/>
        </p:nvSpPr>
        <p:spPr>
          <a:xfrm>
            <a:off x="1905000" y="533400"/>
            <a:ext cx="5105400" cy="1295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ctr" rtl="1">
              <a:buNone/>
            </a:pPr>
            <a:r>
              <a:rPr lang="ar-SA" sz="4000" dirty="0">
                <a:cs typeface="2  Badr" pitchFamily="2" charset="-78"/>
              </a:rPr>
              <a:t>امام‌ صادق علیه السلام  فرمود: </a:t>
            </a:r>
            <a:endParaRPr lang="en-US" sz="4000" dirty="0">
              <a:ln w="18415" cmpd="sng">
                <a:solidFill>
                  <a:srgbClr val="FFFF00"/>
                </a:solidFill>
                <a:prstDash val="solid"/>
              </a:ln>
              <a:solidFill>
                <a:srgbClr val="00B050"/>
              </a:solidFill>
              <a:effectLst>
                <a:outerShdw blurRad="63500" dir="3600000" algn="tl" rotWithShape="0">
                  <a:srgbClr val="000000">
                    <a:alpha val="70000"/>
                  </a:srgbClr>
                </a:outerShdw>
              </a:effectLst>
            </a:endParaRPr>
          </a:p>
        </p:txBody>
      </p:sp>
      <p:sp>
        <p:nvSpPr>
          <p:cNvPr id="7" name="Subtitle 6"/>
          <p:cNvSpPr>
            <a:spLocks noGrp="1"/>
          </p:cNvSpPr>
          <p:nvPr>
            <p:ph type="subTitle" idx="1"/>
          </p:nvPr>
        </p:nvSpPr>
        <p:spPr>
          <a:xfrm>
            <a:off x="381000" y="2057400"/>
            <a:ext cx="8534400" cy="44196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ar-SA" sz="5400" b="1" dirty="0" smtClean="0">
                <a:ln w="17780" cmpd="sng">
                  <a:solidFill>
                    <a:srgbClr val="FFFF00"/>
                  </a:solidFill>
                  <a:prstDash val="solid"/>
                  <a:miter lim="800000"/>
                </a:ln>
                <a:solidFill>
                  <a:schemeClr val="tx1"/>
                </a:solidFill>
                <a:effectLst>
                  <a:outerShdw blurRad="50800" algn="tl" rotWithShape="0">
                    <a:srgbClr val="000000"/>
                  </a:outerShdw>
                </a:effectLst>
                <a:cs typeface="2  Badr" pitchFamily="2" charset="-78"/>
              </a:rPr>
              <a:t>«</a:t>
            </a:r>
            <a:r>
              <a:rPr lang="fa-IR" sz="5400" b="1" dirty="0" smtClean="0">
                <a:ln w="17780" cmpd="sng">
                  <a:solidFill>
                    <a:srgbClr val="FFFF00"/>
                  </a:solidFill>
                  <a:prstDash val="solid"/>
                  <a:miter lim="800000"/>
                </a:ln>
                <a:solidFill>
                  <a:schemeClr val="tx1"/>
                </a:solidFill>
                <a:effectLst>
                  <a:outerShdw blurRad="50800" algn="tl" rotWithShape="0">
                    <a:srgbClr val="000000"/>
                  </a:outerShdw>
                </a:effectLst>
                <a:cs typeface="2  Badr" pitchFamily="2" charset="-78"/>
              </a:rPr>
              <a:t> </a:t>
            </a:r>
            <a:r>
              <a:rPr lang="ar-SA" sz="5400" b="1" dirty="0" smtClean="0">
                <a:ln w="17780" cmpd="sng">
                  <a:solidFill>
                    <a:srgbClr val="FFFF00"/>
                  </a:solidFill>
                  <a:prstDash val="solid"/>
                  <a:miter lim="800000"/>
                </a:ln>
                <a:solidFill>
                  <a:schemeClr val="tx1"/>
                </a:solidFill>
                <a:effectLst>
                  <a:outerShdw blurRad="50800" algn="tl" rotWithShape="0">
                    <a:srgbClr val="000000"/>
                  </a:outerShdw>
                </a:effectLst>
                <a:cs typeface="2  Badr" pitchFamily="2" charset="-78"/>
              </a:rPr>
              <a:t>هذه‌ الاية‌ نزلت‌ في‌ القائم‌ واصحابه‌</a:t>
            </a:r>
            <a:r>
              <a:rPr lang="en-US" sz="5400" b="1" dirty="0" smtClean="0">
                <a:ln w="17780" cmpd="sng">
                  <a:solidFill>
                    <a:srgbClr val="FFFF00"/>
                  </a:solidFill>
                  <a:prstDash val="solid"/>
                  <a:miter lim="800000"/>
                </a:ln>
                <a:solidFill>
                  <a:schemeClr val="tx1"/>
                </a:solidFill>
                <a:effectLst>
                  <a:outerShdw blurRad="50800" algn="tl" rotWithShape="0">
                    <a:srgbClr val="000000"/>
                  </a:outerShdw>
                </a:effectLst>
                <a:cs typeface="2  Badr" pitchFamily="2" charset="-78"/>
              </a:rPr>
              <a:t> </a:t>
            </a:r>
            <a:r>
              <a:rPr lang="fa-IR" sz="5400" b="1" dirty="0" smtClean="0">
                <a:ln w="17780" cmpd="sng">
                  <a:solidFill>
                    <a:srgbClr val="FFFF00"/>
                  </a:solidFill>
                  <a:prstDash val="solid"/>
                  <a:miter lim="800000"/>
                </a:ln>
                <a:solidFill>
                  <a:schemeClr val="tx1"/>
                </a:solidFill>
                <a:effectLst>
                  <a:outerShdw blurRad="50800" algn="tl" rotWithShape="0">
                    <a:srgbClr val="000000"/>
                  </a:outerShdw>
                </a:effectLst>
                <a:cs typeface="2  Badr" pitchFamily="2" charset="-78"/>
              </a:rPr>
              <a:t>»</a:t>
            </a:r>
          </a:p>
          <a:p>
            <a:pPr algn="ctr" rtl="1">
              <a:buNone/>
            </a:pPr>
            <a:endParaRPr lang="fa-IR" sz="5400" b="1" dirty="0" smtClean="0">
              <a:ln w="17780" cmpd="sng">
                <a:solidFill>
                  <a:srgbClr val="FFFF00"/>
                </a:solidFill>
                <a:prstDash val="solid"/>
                <a:miter lim="800000"/>
              </a:ln>
              <a:solidFill>
                <a:schemeClr val="tx1"/>
              </a:solidFill>
              <a:effectLst>
                <a:outerShdw blurRad="50800" algn="tl" rotWithShape="0">
                  <a:srgbClr val="000000"/>
                </a:outerShdw>
              </a:effectLst>
              <a:cs typeface="2  Badr" pitchFamily="2" charset="-78"/>
            </a:endParaRPr>
          </a:p>
          <a:p>
            <a:pPr rtl="1">
              <a:buNone/>
            </a:pPr>
            <a:r>
              <a:rPr lang="fa-IR" sz="2400" dirty="0" smtClean="0">
                <a:cs typeface="2  Badr" pitchFamily="2" charset="-78"/>
              </a:rPr>
              <a:t>مجمع البیان و تفسیر عیاشی ذیل آیه و الغیبه نعمانی  باب 13 ح35 ص247</a:t>
            </a:r>
            <a:endParaRPr lang="en-US" sz="2400" dirty="0" smtClean="0">
              <a:cs typeface="2  Badr" pitchFamily="2" charset="-78"/>
            </a:endParaRPr>
          </a:p>
          <a:p>
            <a:pPr algn="ctr" rtl="1">
              <a:buNone/>
            </a:pPr>
            <a:endParaRPr lang="fa-IR" sz="2400" dirty="0">
              <a:solidFill>
                <a:schemeClr val="tx1"/>
              </a:solidFill>
              <a:cs typeface="2  Badr" pitchFamily="2" charset="-78"/>
            </a:endParaRPr>
          </a:p>
        </p:txBody>
      </p:sp>
    </p:spTree>
    <p:extLst>
      <p:ext uri="{BB962C8B-B14F-4D97-AF65-F5344CB8AC3E}">
        <p14:creationId xmlns:p14="http://schemas.microsoft.com/office/powerpoint/2010/main" val="24298641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lnSpc>
                <a:spcPct val="150000"/>
              </a:lnSpc>
            </a:pPr>
            <a:endParaRPr lang="fa-IR" sz="1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72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 </a:t>
            </a:r>
            <a:r>
              <a:rPr lang="fa-IR" sz="72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نُريدُ أَنْ نَمُنَّ عَلَى الَّذينَ اسْتُضْعِفُوا فِي الْأَرْضِ وَ نَجْعَلَهُمْ أَئِمَّةً وَ نَجْعَلَهُمُ </a:t>
            </a:r>
            <a:r>
              <a:rPr lang="fa-IR" sz="72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الْوارِثين»</a:t>
            </a:r>
          </a:p>
          <a:p>
            <a:pPr rtl="1">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قصص:5</a:t>
            </a:r>
            <a:endParaRPr lang="fa-IR" sz="11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7800775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lnSpc>
                <a:spcPct val="150000"/>
              </a:lnSpc>
            </a:pPr>
            <a:endParaRPr lang="fa-IR" sz="11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7" name="Rounded Rectangle 6"/>
          <p:cNvSpPr/>
          <p:nvPr/>
        </p:nvSpPr>
        <p:spPr>
          <a:xfrm>
            <a:off x="428596" y="1643050"/>
            <a:ext cx="8429684" cy="221457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ar-SA" sz="3600" b="1" dirty="0" smtClean="0">
                <a:ln w="17780" cmpd="sng">
                  <a:solidFill>
                    <a:srgbClr val="002060"/>
                  </a:solidFill>
                  <a:prstDash val="solid"/>
                  <a:miter lim="800000"/>
                </a:ln>
                <a:solidFill>
                  <a:srgbClr val="92D050"/>
                </a:solidFill>
                <a:effectLst>
                  <a:outerShdw blurRad="50800" algn="tl" rotWithShape="0">
                    <a:srgbClr val="000000"/>
                  </a:outerShdw>
                </a:effectLst>
                <a:cs typeface="2  Badr" pitchFamily="2" charset="-78"/>
              </a:rPr>
              <a:t>«</a:t>
            </a:r>
            <a:r>
              <a:rPr lang="fa-IR" sz="3600" b="1" dirty="0" smtClean="0">
                <a:ln w="17780" cmpd="sng">
                  <a:solidFill>
                    <a:srgbClr val="002060"/>
                  </a:solidFill>
                  <a:prstDash val="solid"/>
                  <a:miter lim="800000"/>
                </a:ln>
                <a:solidFill>
                  <a:srgbClr val="92D050"/>
                </a:solidFill>
                <a:effectLst>
                  <a:outerShdw blurRad="50800" algn="tl" rotWithShape="0">
                    <a:srgbClr val="000000"/>
                  </a:outerShdw>
                </a:effectLst>
                <a:cs typeface="2  Badr" pitchFamily="2" charset="-78"/>
              </a:rPr>
              <a:t> لَتَعْطِفَنَّ الدُّنْيَا عَلَيْنَا بَعْدَ شِمَاسِهَا-  عَطْفَ الضَّرُوسِ عَلَى وَلَدِهَا-  وَ تَلَا عَقِيبَ ذَلِكَ-  وَ نُرِيدُ أَنْ نَمُنَّ عَلَى الَّذِينَ اسْتُضْعِفُوا فِي الْأَرْضِ وَ نَجْعَلَهُمْ أَئِمَّةً وَ نَجْعَلَهُمُ الْوارِثِين»</a:t>
            </a:r>
          </a:p>
          <a:p>
            <a:pPr rtl="1">
              <a:buNone/>
            </a:pPr>
            <a:r>
              <a:rPr lang="fa-IR" sz="1600" dirty="0" smtClean="0">
                <a:cs typeface="2  Badr" pitchFamily="2" charset="-78"/>
              </a:rPr>
              <a:t>  نهج البلاغه حکمت 209</a:t>
            </a:r>
            <a:endParaRPr lang="en-US" sz="1600" dirty="0" smtClean="0">
              <a:cs typeface="2  Badr" pitchFamily="2" charset="-78"/>
            </a:endParaRPr>
          </a:p>
        </p:txBody>
      </p:sp>
      <p:sp>
        <p:nvSpPr>
          <p:cNvPr id="8" name="Rounded Rectangle 7"/>
          <p:cNvSpPr/>
          <p:nvPr/>
        </p:nvSpPr>
        <p:spPr>
          <a:xfrm>
            <a:off x="428596" y="4143380"/>
            <a:ext cx="8501122" cy="242889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1" anchor="ctr"/>
          <a:lstStyle/>
          <a:p>
            <a:pPr algn="ctr" rtl="1">
              <a:buNone/>
            </a:pPr>
            <a:r>
              <a:rPr lang="fa-IR" sz="3600" dirty="0" smtClean="0">
                <a:ln>
                  <a:solidFill>
                    <a:srgbClr val="002060"/>
                  </a:solidFill>
                </a:ln>
                <a:solidFill>
                  <a:srgbClr val="FFC000"/>
                </a:solidFill>
                <a:cs typeface="2  Badr" pitchFamily="2" charset="-78"/>
              </a:rPr>
              <a:t>" دنيا پس از چموشى و سركشى- همچون شترى كه از دادن شير به دوشنده‏اش خوددارى مى‏كند و براى بچه‏اش نگه مى‏دارد- به ما روى مى‏آورد ... سپس آيه" وَ نُرِيدُ أَنْ نَمُنَّ" را تلاوت فرمود"</a:t>
            </a:r>
            <a:r>
              <a:rPr lang="en-US" sz="3600" dirty="0" smtClean="0">
                <a:ln>
                  <a:solidFill>
                    <a:srgbClr val="002060"/>
                  </a:solidFill>
                </a:ln>
                <a:solidFill>
                  <a:srgbClr val="FFC000"/>
                </a:solidFill>
                <a:cs typeface="2  Badr" pitchFamily="2" charset="-78"/>
              </a:rPr>
              <a:t> </a:t>
            </a:r>
          </a:p>
        </p:txBody>
      </p:sp>
      <p:sp>
        <p:nvSpPr>
          <p:cNvPr id="2" name="Rounded Rectangle 1"/>
          <p:cNvSpPr/>
          <p:nvPr/>
        </p:nvSpPr>
        <p:spPr>
          <a:xfrm>
            <a:off x="2590800" y="357214"/>
            <a:ext cx="4267200" cy="109058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rtl="1">
              <a:buNone/>
            </a:pPr>
            <a:r>
              <a:rPr lang="ar-SA" sz="3600" dirty="0">
                <a:cs typeface="2  Badr" pitchFamily="2" charset="-78"/>
              </a:rPr>
              <a:t>امام‌ </a:t>
            </a:r>
            <a:r>
              <a:rPr lang="fa-IR" sz="3600" dirty="0">
                <a:cs typeface="2  Badr" pitchFamily="2" charset="-78"/>
              </a:rPr>
              <a:t>علی</a:t>
            </a:r>
            <a:r>
              <a:rPr lang="ar-SA" sz="3600" dirty="0">
                <a:cs typeface="2  Badr" pitchFamily="2" charset="-78"/>
              </a:rPr>
              <a:t> علیه السلام  فرمود: </a:t>
            </a:r>
            <a:endParaRPr lang="en-US" sz="3600" dirty="0">
              <a:ln w="18415" cmpd="sng">
                <a:solidFill>
                  <a:srgbClr val="FFFF00"/>
                </a:solidFill>
                <a:prstDash val="solid"/>
              </a:ln>
              <a:solidFill>
                <a:srgbClr val="00B05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563450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6858000"/>
          </a:xfrm>
        </p:spPr>
        <p:txBody>
          <a:bodyPr>
            <a:noAutofit/>
          </a:bodyPr>
          <a:lstStyle/>
          <a:p>
            <a:pPr rtl="1">
              <a:lnSpc>
                <a:spcPct val="150000"/>
              </a:lnSpc>
            </a:pPr>
            <a:endParaRPr lang="fa-IR" sz="11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7" name="Rounded Rectangle 6"/>
          <p:cNvSpPr/>
          <p:nvPr/>
        </p:nvSpPr>
        <p:spPr>
          <a:xfrm>
            <a:off x="357158" y="1981200"/>
            <a:ext cx="8429684" cy="442915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ar-SA"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rPr>
              <a:t>حضرت‌</a:t>
            </a:r>
            <a:r>
              <a:rPr lang="fa-IR"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rPr>
              <a:t> در </a:t>
            </a:r>
            <a:r>
              <a:rPr lang="ar-SA"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rPr>
              <a:t>روز هفتم‌ ولادتشان‌ در برابر پدر گرامي‌شان‌ ايستاد</a:t>
            </a:r>
            <a:r>
              <a:rPr lang="fa-IR"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rPr>
              <a:t>ند</a:t>
            </a:r>
            <a:r>
              <a:rPr lang="ar-SA"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rPr>
              <a:t> واين‌ آيه‌ شريفه‌ را تلاوت‌ نمود</a:t>
            </a:r>
            <a:endParaRPr lang="fa-IR"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endParaRPr>
          </a:p>
          <a:p>
            <a:pPr algn="ctr" rtl="1">
              <a:buNone/>
            </a:pPr>
            <a:r>
              <a:rPr lang="ar-SA"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rPr>
              <a:t>«</a:t>
            </a:r>
            <a:r>
              <a:rPr lang="fa-IR"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rPr>
              <a:t> وَ نُريدُ أَنْ نَمُنَّ </a:t>
            </a:r>
            <a:r>
              <a:rPr lang="ar-SA"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rPr>
              <a:t>...»</a:t>
            </a:r>
            <a:endParaRPr lang="en-US" sz="5400" dirty="0" smtClean="0">
              <a:ln w="18415" cmpd="sng">
                <a:solidFill>
                  <a:srgbClr val="002060"/>
                </a:solidFill>
                <a:prstDash val="solid"/>
              </a:ln>
              <a:solidFill>
                <a:srgbClr val="FFC000"/>
              </a:solidFill>
              <a:effectLst>
                <a:outerShdw blurRad="63500" dir="3600000" algn="tl" rotWithShape="0">
                  <a:srgbClr val="000000">
                    <a:alpha val="70000"/>
                  </a:srgbClr>
                </a:outerShdw>
              </a:effectLst>
              <a:cs typeface="2  Badr" pitchFamily="2" charset="-78"/>
            </a:endParaRPr>
          </a:p>
          <a:p>
            <a:pPr rtl="1">
              <a:buNone/>
            </a:pPr>
            <a:r>
              <a:rPr lang="fa-IR" sz="1600" dirty="0" smtClean="0">
                <a:cs typeface="2  Badr" pitchFamily="2" charset="-78"/>
              </a:rPr>
              <a:t> کمال الدین ج2 ص 424 باب 42 ح 1</a:t>
            </a:r>
            <a:endParaRPr lang="en-US" sz="1600" dirty="0" smtClean="0">
              <a:cs typeface="2  Badr" pitchFamily="2" charset="-78"/>
            </a:endParaRPr>
          </a:p>
        </p:txBody>
      </p:sp>
      <p:sp>
        <p:nvSpPr>
          <p:cNvPr id="2" name="Rounded Rectangle 1"/>
          <p:cNvSpPr/>
          <p:nvPr/>
        </p:nvSpPr>
        <p:spPr>
          <a:xfrm>
            <a:off x="2286000" y="533400"/>
            <a:ext cx="4724400" cy="1143000"/>
          </a:xfrm>
          <a:prstGeom prst="roundRect">
            <a:avLst/>
          </a:prstGeom>
          <a:effectLst>
            <a:innerShdw blurRad="63500" dist="50800" dir="13500000">
              <a:prstClr val="black">
                <a:alpha val="50000"/>
              </a:prstClr>
            </a:innerShdw>
          </a:effectLst>
        </p:spPr>
        <p:style>
          <a:lnRef idx="2">
            <a:schemeClr val="accent3"/>
          </a:lnRef>
          <a:fillRef idx="1">
            <a:schemeClr val="lt1"/>
          </a:fillRef>
          <a:effectRef idx="0">
            <a:schemeClr val="accent3"/>
          </a:effectRef>
          <a:fontRef idx="minor">
            <a:schemeClr val="dk1"/>
          </a:fontRef>
        </p:style>
        <p:txBody>
          <a:bodyPr rtlCol="0" anchor="ctr"/>
          <a:lstStyle/>
          <a:p>
            <a:pPr algn="ctr" rtl="1">
              <a:buNone/>
            </a:pPr>
            <a:r>
              <a:rPr lang="ar-SA" sz="4400" b="1" dirty="0">
                <a:cs typeface="2  Badr" pitchFamily="2" charset="-78"/>
              </a:rPr>
              <a:t>حكميه‌ خاتون‌ مي‌گويد: </a:t>
            </a:r>
            <a:endParaRPr lang="fa-IR" sz="4400" b="1" dirty="0">
              <a:cs typeface="2  Badr" pitchFamily="2" charset="-78"/>
            </a:endParaRPr>
          </a:p>
        </p:txBody>
      </p:sp>
    </p:spTree>
    <p:extLst>
      <p:ext uri="{BB962C8B-B14F-4D97-AF65-F5344CB8AC3E}">
        <p14:creationId xmlns:p14="http://schemas.microsoft.com/office/powerpoint/2010/main" val="21563450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r>
              <a:rPr lang="fa-IR" sz="13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موعودِ موجود</a:t>
            </a:r>
          </a:p>
          <a:p>
            <a:pPr>
              <a:lnSpc>
                <a:spcPct val="150000"/>
              </a:lnSpc>
            </a:pPr>
            <a:r>
              <a:rPr lang="en-US" sz="13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a:t>
            </a:r>
            <a:r>
              <a:rPr lang="fa-IR" sz="13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يا....</a:t>
            </a:r>
            <a:endParaRPr lang="fa-IR" sz="138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endParaRPr lang="fa-IR"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a:lnSpc>
                <a:spcPct val="150000"/>
              </a:lnSpc>
            </a:pPr>
            <a:r>
              <a:rPr lang="fa-IR" sz="80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تَنَزَّلُ الْمَلائِكَةُ وَ الرُّوحُ فيها بِإِذْنِ رَبِّهِمْ مِنْ كُلِّ أَمْر</a:t>
            </a:r>
          </a:p>
          <a:p>
            <a:pPr>
              <a:lnSpc>
                <a:spcPct val="150000"/>
              </a:lnSpc>
            </a:pPr>
            <a:r>
              <a:rPr lang="fa-IR" sz="4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قدر: 4</a:t>
            </a:r>
            <a:endParaRPr lang="fa-IR" sz="48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endParaRPr lang="fa-IR" sz="48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Content Placeholder 2"/>
          <p:cNvSpPr txBox="1">
            <a:spLocks/>
          </p:cNvSpPr>
          <p:nvPr/>
        </p:nvSpPr>
        <p:spPr>
          <a:xfrm>
            <a:off x="457200" y="357166"/>
            <a:ext cx="8229600" cy="5768997"/>
          </a:xfrm>
          <a:prstGeom prst="rect">
            <a:avLst/>
          </a:prstGeom>
        </p:spPr>
        <p:txBody>
          <a:bodyPr vert="horz" lIns="91440" tIns="45720" rIns="91440" bIns="45720" rtlCol="0">
            <a:normAutofit/>
            <a:scene3d>
              <a:camera prst="orthographicFront"/>
              <a:lightRig rig="threePt" dir="t"/>
            </a:scene3d>
            <a:sp3d extrusionH="57150">
              <a:bevelT w="38100" h="38100" prst="relaxedInset"/>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1"/>
            <a:r>
              <a:rPr lang="fa-IR" sz="36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Tehran" pitchFamily="2" charset="-78"/>
              </a:rPr>
              <a:t>          اثبات صاحبِ شبِ قدر</a:t>
            </a:r>
          </a:p>
          <a:p>
            <a:pPr rtl="1"/>
            <a:r>
              <a:rPr lang="fa-IR" sz="36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Tehran" pitchFamily="2" charset="-78"/>
              </a:rPr>
              <a:t>       طی چهار مرحله</a:t>
            </a:r>
          </a:p>
        </p:txBody>
      </p:sp>
      <p:sp>
        <p:nvSpPr>
          <p:cNvPr id="7" name="Curved Down Arrow 6"/>
          <p:cNvSpPr/>
          <p:nvPr/>
        </p:nvSpPr>
        <p:spPr>
          <a:xfrm>
            <a:off x="2209800" y="152400"/>
            <a:ext cx="4255291" cy="914400"/>
          </a:xfrm>
          <a:prstGeom prst="curvedDownArrow">
            <a:avLst/>
          </a:prstGeom>
          <a:effectLst>
            <a:innerShdw blurRad="63500" dist="50800" dir="135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fa-IR">
              <a:solidFill>
                <a:schemeClr val="tx1"/>
              </a:solidFill>
            </a:endParaRPr>
          </a:p>
        </p:txBody>
      </p:sp>
      <p:sp>
        <p:nvSpPr>
          <p:cNvPr id="8" name="Rounded Rectangle 7"/>
          <p:cNvSpPr/>
          <p:nvPr/>
        </p:nvSpPr>
        <p:spPr>
          <a:xfrm>
            <a:off x="328554" y="1600200"/>
            <a:ext cx="8358246" cy="4929222"/>
          </a:xfrm>
          <a:prstGeom prst="round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rtlCol="1" anchor="ctr">
            <a:sp3d extrusionH="57150">
              <a:bevelT w="38100" h="38100" prst="relaxedInset"/>
            </a:sp3d>
          </a:bodyPr>
          <a:lstStyle/>
          <a:p>
            <a:pPr algn="r" rtl="1">
              <a:buNone/>
            </a:pPr>
            <a:endParaRPr lang="fa-IR" sz="4800"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endParaRPr>
          </a:p>
          <a:p>
            <a:pPr algn="r" rtl="1">
              <a:buFont typeface="Wingdings" pitchFamily="2" charset="2"/>
              <a:buChar char="q"/>
            </a:pPr>
            <a:r>
              <a:rPr lang="fa-IR" sz="4800"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rPr>
              <a:t>إستمرارِ وجودِ شبِ قدر در هر سال تا قیامت </a:t>
            </a:r>
          </a:p>
          <a:p>
            <a:pPr algn="r" rtl="1">
              <a:buFont typeface="Wingdings" pitchFamily="2" charset="2"/>
              <a:buChar char="q"/>
            </a:pPr>
            <a:r>
              <a:rPr lang="fa-IR" sz="4800"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rPr>
              <a:t>نزول فرشتگان و روح در این شب </a:t>
            </a:r>
          </a:p>
          <a:p>
            <a:pPr algn="r" rtl="1">
              <a:buFont typeface="Wingdings" pitchFamily="2" charset="2"/>
              <a:buChar char="q"/>
            </a:pPr>
            <a:r>
              <a:rPr lang="fa-IR" sz="4800"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rPr>
              <a:t>لزوم نزول این فرشتگان بر کسی</a:t>
            </a:r>
          </a:p>
          <a:p>
            <a:pPr algn="r" rtl="1">
              <a:buFont typeface="Wingdings" pitchFamily="2" charset="2"/>
              <a:buChar char="q"/>
            </a:pPr>
            <a:r>
              <a:rPr lang="fa-IR" sz="4800"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rPr>
              <a:t>ویژگی های منزَّل علیه</a:t>
            </a:r>
          </a:p>
          <a:p>
            <a:pPr algn="r">
              <a:buNone/>
            </a:pPr>
            <a:r>
              <a:rPr lang="fa-IR"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rPr>
              <a:t>       </a:t>
            </a:r>
          </a:p>
          <a:p>
            <a:pPr algn="r">
              <a:buNone/>
            </a:pPr>
            <a:r>
              <a:rPr lang="fa-IR"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rPr>
              <a:t> </a:t>
            </a:r>
            <a:endParaRPr lang="en-US"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endParaRPr>
          </a:p>
          <a:p>
            <a:pPr algn="r" rtl="1">
              <a:buNone/>
            </a:pPr>
            <a:endParaRPr lang="fa-IR" dirty="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endParaRPr>
          </a:p>
        </p:txBody>
      </p:sp>
    </p:spTree>
    <p:extLst>
      <p:ext uri="{BB962C8B-B14F-4D97-AF65-F5344CB8AC3E}">
        <p14:creationId xmlns:p14="http://schemas.microsoft.com/office/powerpoint/2010/main" val="3249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Content Placeholder 2"/>
          <p:cNvSpPr txBox="1">
            <a:spLocks/>
          </p:cNvSpPr>
          <p:nvPr/>
        </p:nvSpPr>
        <p:spPr>
          <a:xfrm>
            <a:off x="457200" y="357166"/>
            <a:ext cx="8229600" cy="5768997"/>
          </a:xfrm>
          <a:prstGeom prst="rect">
            <a:avLst/>
          </a:prstGeom>
        </p:spPr>
        <p:txBody>
          <a:bodyPr vert="horz" lIns="91440" tIns="45720" rIns="91440" bIns="45720" rtlCol="0">
            <a:normAutofit/>
            <a:scene3d>
              <a:camera prst="orthographicFront"/>
              <a:lightRig rig="threePt" dir="t"/>
            </a:scene3d>
            <a:sp3d extrusionH="57150">
              <a:bevelT w="38100" h="38100" prst="relaxedInset"/>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a-IR" sz="36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Tehran" pitchFamily="2" charset="-78"/>
              </a:rPr>
              <a:t>استمرار شب قدر</a:t>
            </a:r>
          </a:p>
        </p:txBody>
      </p:sp>
      <p:sp>
        <p:nvSpPr>
          <p:cNvPr id="7" name="Curved Down Arrow 6"/>
          <p:cNvSpPr/>
          <p:nvPr/>
        </p:nvSpPr>
        <p:spPr>
          <a:xfrm>
            <a:off x="3000364" y="0"/>
            <a:ext cx="3248036" cy="1000108"/>
          </a:xfrm>
          <a:prstGeom prst="curvedDownArrow">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fa-IR">
              <a:solidFill>
                <a:schemeClr val="tx1"/>
              </a:solidFill>
            </a:endParaRPr>
          </a:p>
        </p:txBody>
      </p:sp>
      <p:sp>
        <p:nvSpPr>
          <p:cNvPr id="9" name="Subtitle 8"/>
          <p:cNvSpPr>
            <a:spLocks noGrp="1"/>
          </p:cNvSpPr>
          <p:nvPr>
            <p:ph type="subTitle" idx="1"/>
          </p:nvPr>
        </p:nvSpPr>
        <p:spPr>
          <a:xfrm>
            <a:off x="214313" y="1219200"/>
            <a:ext cx="8715375" cy="5495924"/>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normAutofit fontScale="70000" lnSpcReduction="20000"/>
          </a:bodyPr>
          <a:lstStyle/>
          <a:p>
            <a:pPr algn="ctr" rtl="1">
              <a:buNone/>
            </a:pPr>
            <a:r>
              <a:rPr lang="fa-IR" sz="5800" b="1" dirty="0" smtClean="0">
                <a:ln w="18000">
                  <a:solidFill>
                    <a:schemeClr val="tx1"/>
                  </a:solidFill>
                  <a:prstDash val="solid"/>
                  <a:miter lim="800000"/>
                </a:ln>
                <a:solidFill>
                  <a:srgbClr val="00B050"/>
                </a:solidFill>
                <a:effectLst>
                  <a:outerShdw blurRad="25500" dist="23000" dir="7020000" algn="tl">
                    <a:srgbClr val="000000">
                      <a:alpha val="50000"/>
                    </a:srgbClr>
                  </a:outerShdw>
                </a:effectLst>
                <a:cs typeface="2  Tehran" pitchFamily="2" charset="-78"/>
              </a:rPr>
              <a:t>إستمرارِ وجودِ شبِ قدر أمری قطعی و مسلّم است</a:t>
            </a:r>
          </a:p>
          <a:p>
            <a:pPr algn="ctr" rtl="1">
              <a:buNone/>
            </a:pPr>
            <a:r>
              <a:rPr lang="fa-IR" sz="5800" b="1" dirty="0" smtClean="0">
                <a:ln w="18000">
                  <a:solidFill>
                    <a:schemeClr val="tx1"/>
                  </a:solidFill>
                  <a:prstDash val="solid"/>
                  <a:miter lim="800000"/>
                </a:ln>
                <a:solidFill>
                  <a:srgbClr val="00B050"/>
                </a:solidFill>
                <a:effectLst>
                  <a:outerShdw blurRad="25500" dist="23000" dir="7020000" algn="tl">
                    <a:srgbClr val="000000">
                      <a:alpha val="50000"/>
                    </a:srgbClr>
                  </a:outerShdw>
                </a:effectLst>
                <a:cs typeface="2  Tehran" pitchFamily="2" charset="-78"/>
              </a:rPr>
              <a:t>به دلیلِ:</a:t>
            </a:r>
          </a:p>
          <a:p>
            <a:pPr algn="ctr" rtl="1">
              <a:buNone/>
            </a:pPr>
            <a:r>
              <a:rPr lang="fa-IR" sz="5800" dirty="0" smtClean="0">
                <a:ln w="18415" cmpd="sng">
                  <a:solidFill>
                    <a:sysClr val="windowText" lastClr="000000"/>
                  </a:solidFill>
                  <a:prstDash val="solid"/>
                </a:ln>
                <a:solidFill>
                  <a:schemeClr val="tx1"/>
                </a:solidFill>
                <a:effectLst>
                  <a:outerShdw blurRad="63500" dir="3600000" algn="tl" rotWithShape="0">
                    <a:srgbClr val="000000">
                      <a:alpha val="70000"/>
                    </a:srgbClr>
                  </a:outerShdw>
                </a:effectLst>
                <a:cs typeface="2  Tehran" pitchFamily="2" charset="-78"/>
              </a:rPr>
              <a:t>1 -روایات متعدد در کُتُبِ فریقین در این رابطه </a:t>
            </a:r>
          </a:p>
          <a:p>
            <a:pPr algn="ctr" rtl="1">
              <a:buNone/>
            </a:pPr>
            <a:r>
              <a:rPr lang="fa-IR" sz="5800" dirty="0" smtClean="0">
                <a:ln w="18415" cmpd="sng">
                  <a:solidFill>
                    <a:sysClr val="windowText" lastClr="000000"/>
                  </a:solidFill>
                  <a:prstDash val="solid"/>
                </a:ln>
                <a:solidFill>
                  <a:schemeClr val="tx1"/>
                </a:solidFill>
                <a:effectLst>
                  <a:outerShdw blurRad="63500" dir="3600000" algn="tl" rotWithShape="0">
                    <a:srgbClr val="000000">
                      <a:alpha val="70000"/>
                    </a:srgbClr>
                  </a:outerShdw>
                </a:effectLst>
                <a:cs typeface="2  Tehran" pitchFamily="2" charset="-78"/>
              </a:rPr>
              <a:t>2 -مشهور میان مسلمانان همین أمر بوده</a:t>
            </a:r>
          </a:p>
          <a:p>
            <a:pPr algn="ctr" rtl="1">
              <a:buNone/>
            </a:pPr>
            <a:r>
              <a:rPr lang="fa-IR" sz="5800" dirty="0" smtClean="0">
                <a:ln w="18415" cmpd="sng">
                  <a:solidFill>
                    <a:sysClr val="windowText" lastClr="000000"/>
                  </a:solidFill>
                  <a:prstDash val="solid"/>
                </a:ln>
                <a:solidFill>
                  <a:schemeClr val="tx1"/>
                </a:solidFill>
                <a:effectLst>
                  <a:outerShdw blurRad="63500" dir="3600000" algn="tl" rotWithShape="0">
                    <a:srgbClr val="000000">
                      <a:alpha val="70000"/>
                    </a:srgbClr>
                  </a:outerShdw>
                </a:effectLst>
                <a:cs typeface="2  Tehran" pitchFamily="2" charset="-78"/>
              </a:rPr>
              <a:t>3 -  فعلِ «تَنَزّلُ» نیز که بیانگر إستمرار می باشد مؤید همین معناست.</a:t>
            </a:r>
            <a:r>
              <a:rPr lang="fa-IR" sz="3600" dirty="0" smtClean="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rPr>
              <a:t> </a:t>
            </a:r>
            <a:endParaRPr lang="fa-IR" sz="3600" dirty="0">
              <a:ln w="18415" cmpd="sng">
                <a:solidFill>
                  <a:srgbClr val="FFC000"/>
                </a:solidFill>
                <a:prstDash val="solid"/>
              </a:ln>
              <a:solidFill>
                <a:schemeClr val="tx1"/>
              </a:solidFill>
              <a:effectLst>
                <a:outerShdw blurRad="63500" dir="3600000" algn="tl" rotWithShape="0">
                  <a:srgbClr val="000000">
                    <a:alpha val="70000"/>
                  </a:srgbClr>
                </a:outerShdw>
              </a:effectLst>
              <a:cs typeface="2  Tehran" pitchFamily="2" charset="-78"/>
            </a:endParaRPr>
          </a:p>
        </p:txBody>
      </p:sp>
    </p:spTree>
    <p:extLst>
      <p:ext uri="{BB962C8B-B14F-4D97-AF65-F5344CB8AC3E}">
        <p14:creationId xmlns:p14="http://schemas.microsoft.com/office/powerpoint/2010/main" val="139524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endParaRPr lang="fa-IR" sz="48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Content Placeholder 2"/>
          <p:cNvSpPr txBox="1">
            <a:spLocks/>
          </p:cNvSpPr>
          <p:nvPr/>
        </p:nvSpPr>
        <p:spPr>
          <a:xfrm>
            <a:off x="457200" y="357166"/>
            <a:ext cx="8229600" cy="5768997"/>
          </a:xfrm>
          <a:prstGeom prst="rect">
            <a:avLst/>
          </a:prstGeom>
        </p:spPr>
        <p:txBody>
          <a:bodyPr vert="horz" lIns="91440" tIns="45720" rIns="91440" bIns="45720" rtlCol="0">
            <a:normAutofit/>
            <a:scene3d>
              <a:camera prst="orthographicFront"/>
              <a:lightRig rig="threePt" dir="t"/>
            </a:scene3d>
            <a:sp3d extrusionH="57150">
              <a:bevelT w="38100" h="38100" prst="relaxedInset"/>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a-IR" sz="36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Tehran" pitchFamily="2" charset="-78"/>
              </a:rPr>
              <a:t>استمرار شب قدر</a:t>
            </a:r>
          </a:p>
        </p:txBody>
      </p:sp>
      <p:sp>
        <p:nvSpPr>
          <p:cNvPr id="7" name="Curved Down Arrow 6"/>
          <p:cNvSpPr/>
          <p:nvPr/>
        </p:nvSpPr>
        <p:spPr>
          <a:xfrm>
            <a:off x="3000364" y="0"/>
            <a:ext cx="3248036" cy="1000108"/>
          </a:xfrm>
          <a:prstGeom prst="curvedDownArrow">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fa-IR">
              <a:solidFill>
                <a:schemeClr val="tx1"/>
              </a:solidFill>
            </a:endParaRPr>
          </a:p>
        </p:txBody>
      </p:sp>
      <p:sp>
        <p:nvSpPr>
          <p:cNvPr id="8" name="Oval 7"/>
          <p:cNvSpPr/>
          <p:nvPr/>
        </p:nvSpPr>
        <p:spPr>
          <a:xfrm>
            <a:off x="0" y="1285860"/>
            <a:ext cx="9144000" cy="4857784"/>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sz="28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endParaRPr>
          </a:p>
          <a:p>
            <a:pPr algn="ctr"/>
            <a:r>
              <a:rPr lang="fa-IR" sz="28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rPr>
              <a:t>قال الإمام أحمد بن حنبل : حدثنا يحيى بن سعيد عن عكرمة بن عمار، حدثني أبو زميل سماك الحنفي، حدثني مالك بن مرثد بن عبد اللّه، حدثني مرثد قال: سألت أبا ذر قلت: كيف سألت رسول اللّه صلّى اللّه عليه و سلّم عن ليلة القدر؟ قال: أنا كنت أسأل الناس عنها قلت: يا رسول اللّه، أخبرني عن ليلة القدر أ في رمضان هي أو في غيره؟ قال: «بل هي في رمضان» قلت: تكون مع الأنبياء ما كانوا فإذا قبضوا رفعت أم هي إلى يوم القيامة؟ قال: «بل هي إلى يوم القيامة»</a:t>
            </a:r>
          </a:p>
          <a:p>
            <a:pPr algn="ctr"/>
            <a:r>
              <a:rPr lang="fa-IR" sz="28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rPr>
              <a:t> </a:t>
            </a:r>
            <a:r>
              <a:rPr lang="fa-IR" sz="2000" dirty="0" smtClean="0">
                <a:ln w="18415" cmpd="sng">
                  <a:solidFill>
                    <a:srgbClr val="00B050"/>
                  </a:solidFill>
                  <a:prstDash val="solid"/>
                </a:ln>
                <a:solidFill>
                  <a:srgbClr val="FF0000"/>
                </a:solidFill>
                <a:cs typeface="2  Baran" pitchFamily="2" charset="-78"/>
              </a:rPr>
              <a:t>تفسیر  القران العظیم ابن کثیر ج8 ص 429 </a:t>
            </a:r>
          </a:p>
          <a:p>
            <a:pPr algn="ctr"/>
            <a:r>
              <a:rPr lang="fa-IR" sz="2000" dirty="0" smtClean="0">
                <a:ln w="18415" cmpd="sng">
                  <a:solidFill>
                    <a:srgbClr val="00B050"/>
                  </a:solidFill>
                  <a:prstDash val="solid"/>
                </a:ln>
                <a:solidFill>
                  <a:srgbClr val="FF0000"/>
                </a:solidFill>
                <a:cs typeface="2  Baran" pitchFamily="2" charset="-78"/>
              </a:rPr>
              <a:t>و تفسیر الدرالمنثور ج6 ص373 ذیل آیه 4 قدر</a:t>
            </a:r>
            <a:r>
              <a:rPr lang="fa-IR" sz="20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rPr>
              <a:t> </a:t>
            </a:r>
            <a:endParaRPr lang="fa-IR" sz="2800" dirty="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endParaRPr>
          </a:p>
        </p:txBody>
      </p:sp>
    </p:spTree>
    <p:extLst>
      <p:ext uri="{BB962C8B-B14F-4D97-AF65-F5344CB8AC3E}">
        <p14:creationId xmlns:p14="http://schemas.microsoft.com/office/powerpoint/2010/main" val="295558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endParaRPr lang="fa-IR" sz="48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Content Placeholder 2"/>
          <p:cNvSpPr txBox="1">
            <a:spLocks/>
          </p:cNvSpPr>
          <p:nvPr/>
        </p:nvSpPr>
        <p:spPr>
          <a:xfrm>
            <a:off x="457200" y="357166"/>
            <a:ext cx="8229600" cy="5768997"/>
          </a:xfrm>
          <a:prstGeom prst="rect">
            <a:avLst/>
          </a:prstGeom>
        </p:spPr>
        <p:txBody>
          <a:bodyPr vert="horz" lIns="91440" tIns="45720" rIns="91440" bIns="45720" rtlCol="0">
            <a:normAutofit/>
            <a:scene3d>
              <a:camera prst="orthographicFront"/>
              <a:lightRig rig="threePt" dir="t"/>
            </a:scene3d>
            <a:sp3d extrusionH="57150">
              <a:bevelT w="38100" h="38100" prst="relaxedInset"/>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1"/>
            <a:r>
              <a:rPr lang="fa-IR" sz="3600" dirty="0" smtClean="0">
                <a:ln w="18415" cmpd="sng">
                  <a:solidFill>
                    <a:srgbClr val="FFC000"/>
                  </a:solidFill>
                  <a:prstDash val="solid"/>
                </a:ln>
                <a:solidFill>
                  <a:srgbClr val="00B0F0"/>
                </a:solidFill>
                <a:effectLst>
                  <a:outerShdw blurRad="63500" dir="3600000" algn="tl" rotWithShape="0">
                    <a:srgbClr val="000000">
                      <a:alpha val="70000"/>
                    </a:srgbClr>
                  </a:outerShdw>
                </a:effectLst>
                <a:cs typeface="2  Tehran" pitchFamily="2" charset="-78"/>
              </a:rPr>
              <a:t>      لزوم نزول فرشتگان بر کسی</a:t>
            </a:r>
          </a:p>
        </p:txBody>
      </p:sp>
      <p:sp>
        <p:nvSpPr>
          <p:cNvPr id="7" name="Curved Down Arrow 6"/>
          <p:cNvSpPr/>
          <p:nvPr/>
        </p:nvSpPr>
        <p:spPr>
          <a:xfrm>
            <a:off x="2438400" y="0"/>
            <a:ext cx="4267200" cy="1000108"/>
          </a:xfrm>
          <a:prstGeom prst="curvedDownArrow">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fa-IR">
              <a:solidFill>
                <a:schemeClr val="tx1"/>
              </a:solidFill>
            </a:endParaRPr>
          </a:p>
        </p:txBody>
      </p:sp>
      <p:sp>
        <p:nvSpPr>
          <p:cNvPr id="8" name="Oval 7"/>
          <p:cNvSpPr/>
          <p:nvPr/>
        </p:nvSpPr>
        <p:spPr>
          <a:xfrm>
            <a:off x="0" y="1000108"/>
            <a:ext cx="9144000" cy="5857892"/>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scene3d>
              <a:camera prst="orthographicFront"/>
              <a:lightRig rig="threePt" dir="t"/>
            </a:scene3d>
            <a:sp3d extrusionH="57150">
              <a:bevelT w="38100" h="38100" prst="relaxedInset"/>
            </a:sp3d>
          </a:bodyPr>
          <a:lstStyle/>
          <a:p>
            <a:pPr algn="ctr"/>
            <a:r>
              <a:rPr lang="fa-IR" sz="4000" dirty="0" smtClean="0">
                <a:ln w="18415" cmpd="sng">
                  <a:solidFill>
                    <a:schemeClr val="tx1"/>
                  </a:solidFill>
                  <a:prstDash val="solid"/>
                </a:ln>
                <a:solidFill>
                  <a:srgbClr val="FFC000"/>
                </a:solidFill>
                <a:cs typeface="2  Baran" pitchFamily="2" charset="-78"/>
              </a:rPr>
              <a:t>إثباتِ این مسأله :</a:t>
            </a:r>
          </a:p>
          <a:p>
            <a:pPr algn="ctr"/>
            <a:r>
              <a:rPr lang="fa-IR" sz="2800" dirty="0" smtClean="0">
                <a:ln w="18415" cmpd="sng">
                  <a:solidFill>
                    <a:schemeClr val="tx1"/>
                  </a:solidFill>
                  <a:prstDash val="solid"/>
                </a:ln>
                <a:solidFill>
                  <a:schemeClr val="tx1"/>
                </a:solidFill>
                <a:cs typeface="2  Baran" pitchFamily="2" charset="-78"/>
              </a:rPr>
              <a:t>1 – امام جوادعليه السلام:« وَ إِنْ قَالُوا إِنَّهُ لَيْسَ يُنَزِّلُ إِلَى أَحَدٍ فَلَا يَكُونُ أَنْ يُنَزَّلَ شَيْ‏ءٌ إِلَى غَيْرِ شَيْ‏ء » </a:t>
            </a:r>
          </a:p>
          <a:p>
            <a:pPr algn="ctr" rtl="1"/>
            <a:r>
              <a:rPr lang="fa-IR" dirty="0" smtClean="0">
                <a:ln w="18415" cmpd="sng">
                  <a:solidFill>
                    <a:schemeClr val="tx1"/>
                  </a:solidFill>
                  <a:prstDash val="solid"/>
                </a:ln>
                <a:solidFill>
                  <a:schemeClr val="tx1"/>
                </a:solidFill>
                <a:cs typeface="2  Baran" pitchFamily="2" charset="-78"/>
              </a:rPr>
              <a:t>کافی کتاب الحجه باب فی شأن إنا أنزلنا ح 9</a:t>
            </a:r>
          </a:p>
          <a:p>
            <a:pPr algn="ctr" rtl="1"/>
            <a:r>
              <a:rPr lang="fa-IR" sz="2800" dirty="0" smtClean="0">
                <a:ln w="18415" cmpd="sng">
                  <a:solidFill>
                    <a:schemeClr val="tx1"/>
                  </a:solidFill>
                  <a:prstDash val="solid"/>
                </a:ln>
                <a:solidFill>
                  <a:schemeClr val="tx1"/>
                </a:solidFill>
                <a:cs typeface="2  Baran" pitchFamily="2" charset="-78"/>
              </a:rPr>
              <a:t>2 –نظیرِ همین تعبیر در آیه دوم سوره نحل آمده :</a:t>
            </a:r>
          </a:p>
          <a:p>
            <a:pPr algn="ctr" rtl="1"/>
            <a:r>
              <a:rPr lang="fa-IR" sz="2800" dirty="0" smtClean="0">
                <a:ln w="18415" cmpd="sng">
                  <a:solidFill>
                    <a:schemeClr val="tx1"/>
                  </a:solidFill>
                  <a:prstDash val="solid"/>
                </a:ln>
                <a:solidFill>
                  <a:schemeClr val="tx1"/>
                </a:solidFill>
                <a:cs typeface="2  Baran" pitchFamily="2" charset="-78"/>
              </a:rPr>
              <a:t>« يُنَزِّلُ الْمَلائِكَةَ بِالرُّوحِ مِنْ أَمْرِهِ عَلى‏ مَنْ يَشاءُ مِنْ عِبادِه‏ »</a:t>
            </a:r>
          </a:p>
          <a:p>
            <a:pPr algn="ctr" rtl="1"/>
            <a:r>
              <a:rPr lang="fa-IR" sz="2800" dirty="0" smtClean="0">
                <a:ln w="18415" cmpd="sng">
                  <a:solidFill>
                    <a:schemeClr val="tx1"/>
                  </a:solidFill>
                  <a:prstDash val="solid"/>
                </a:ln>
                <a:solidFill>
                  <a:schemeClr val="tx1"/>
                </a:solidFill>
                <a:cs typeface="2  Baran" pitchFamily="2" charset="-78"/>
              </a:rPr>
              <a:t>3 – در إبتدای خود سوره قدر در مورد نزول قران تعبیر «علی» </a:t>
            </a:r>
            <a:r>
              <a:rPr lang="fa-IR" sz="2400" dirty="0" smtClean="0">
                <a:ln w="18415" cmpd="sng">
                  <a:solidFill>
                    <a:schemeClr val="tx1"/>
                  </a:solidFill>
                  <a:prstDash val="solid"/>
                </a:ln>
                <a:solidFill>
                  <a:schemeClr val="tx1"/>
                </a:solidFill>
                <a:cs typeface="2  Baran" pitchFamily="2" charset="-78"/>
              </a:rPr>
              <a:t>نیامده آیا کسی می تواند إدعا کند قران برکسی نازل نشد چون نگفته بر كسي...</a:t>
            </a:r>
            <a:endParaRPr lang="fa-IR" sz="2800" dirty="0" smtClean="0">
              <a:ln w="18415" cmpd="sng">
                <a:solidFill>
                  <a:schemeClr val="tx1"/>
                </a:solidFill>
                <a:prstDash val="solid"/>
              </a:ln>
              <a:solidFill>
                <a:schemeClr val="tx1"/>
              </a:solidFill>
              <a:cs typeface="2  Baran" pitchFamily="2" charset="-78"/>
            </a:endParaRPr>
          </a:p>
          <a:p>
            <a:pPr algn="ctr" rtl="1"/>
            <a:r>
              <a:rPr lang="fa-IR" sz="2800" dirty="0" smtClean="0">
                <a:ln w="18415" cmpd="sng">
                  <a:solidFill>
                    <a:schemeClr val="tx1"/>
                  </a:solidFill>
                  <a:prstDash val="solid"/>
                </a:ln>
                <a:solidFill>
                  <a:schemeClr val="tx1"/>
                </a:solidFill>
                <a:cs typeface="2  Baran" pitchFamily="2" charset="-78"/>
              </a:rPr>
              <a:t>4- همه پذیرفته اند که در زمان حضرتِ رسول صلی الله علیه جبرئیل و فرشتگان بر إیشان نازل می شدند.  </a:t>
            </a:r>
          </a:p>
          <a:p>
            <a:pPr algn="ctr" rtl="1"/>
            <a:endParaRPr lang="fa-IR" sz="2800" dirty="0">
              <a:ln w="18415" cmpd="sng">
                <a:solidFill>
                  <a:schemeClr val="tx1"/>
                </a:solidFill>
                <a:prstDash val="solid"/>
              </a:ln>
              <a:solidFill>
                <a:schemeClr val="tx1"/>
              </a:solidFill>
              <a:cs typeface="2  Baran" pitchFamily="2" charset="-78"/>
            </a:endParaRPr>
          </a:p>
        </p:txBody>
      </p:sp>
    </p:spTree>
    <p:extLst>
      <p:ext uri="{BB962C8B-B14F-4D97-AF65-F5344CB8AC3E}">
        <p14:creationId xmlns:p14="http://schemas.microsoft.com/office/powerpoint/2010/main" val="295558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w="38100" h="38100"/>
            </a:sp3d>
          </a:bodyPr>
          <a:lstStyle/>
          <a:p>
            <a:pPr rtl="1">
              <a:lnSpc>
                <a:spcPct val="150000"/>
              </a:lnSpc>
            </a:pPr>
            <a:r>
              <a:rPr lang="fa-IR" sz="11500" b="1"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cs typeface="B Badr" pitchFamily="2" charset="-78"/>
              </a:rPr>
              <a:t>ضرورت</a:t>
            </a:r>
          </a:p>
          <a:p>
            <a:pPr rtl="1">
              <a:lnSpc>
                <a:spcPct val="150000"/>
              </a:lnSpc>
            </a:pPr>
            <a:r>
              <a:rPr lang="fa-IR" sz="11500" b="1"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cs typeface="B Badr" pitchFamily="2" charset="-78"/>
              </a:rPr>
              <a:t> شناخت </a:t>
            </a:r>
            <a:r>
              <a:rPr lang="fa-IR" sz="11500" b="1"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cs typeface="B Badr" pitchFamily="2" charset="-78"/>
                <a:hlinkClick r:id="rId3" action="ppaction://hlinkpres?slideindex=1&amp;slidetitle="/>
              </a:rPr>
              <a:t>انسان</a:t>
            </a:r>
            <a:endParaRPr lang="fa-IR" sz="138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2022071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7-Point Star 4"/>
          <p:cNvSpPr/>
          <p:nvPr/>
        </p:nvSpPr>
        <p:spPr>
          <a:xfrm>
            <a:off x="0" y="0"/>
            <a:ext cx="9144000" cy="1571612"/>
          </a:xfrm>
          <a:prstGeom prst="star7">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1" anchor="ctr">
            <a:sp3d extrusionH="57150">
              <a:bevelT w="38100" h="38100" prst="relaxedInset"/>
            </a:sp3d>
          </a:bodyPr>
          <a:lstStyle/>
          <a:p>
            <a:pPr algn="ctr"/>
            <a:r>
              <a:rPr lang="fa-IR" sz="16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 </a:t>
            </a:r>
            <a:r>
              <a:rPr lang="fa-IR" sz="36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إمام علی علیه السلام فرمودند :</a:t>
            </a:r>
            <a:endParaRPr lang="fa-IR" sz="3600" dirty="0">
              <a:ln w="18415" cmpd="sng">
                <a:solidFill>
                  <a:srgbClr val="00B050"/>
                </a:solidFill>
                <a:prstDash val="solid"/>
              </a:ln>
              <a:solidFill>
                <a:schemeClr val="tx1"/>
              </a:solidFill>
              <a:effectLst>
                <a:outerShdw blurRad="63500" dir="3600000" algn="tl" rotWithShape="0">
                  <a:srgbClr val="000000">
                    <a:alpha val="70000"/>
                  </a:srgbClr>
                </a:outerShdw>
              </a:effectLst>
            </a:endParaRPr>
          </a:p>
        </p:txBody>
      </p:sp>
      <p:sp>
        <p:nvSpPr>
          <p:cNvPr id="7" name="Rounded Rectangle 6"/>
          <p:cNvSpPr/>
          <p:nvPr/>
        </p:nvSpPr>
        <p:spPr>
          <a:xfrm>
            <a:off x="357158" y="1857364"/>
            <a:ext cx="8429684" cy="4500594"/>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1" anchor="ctr"/>
          <a:lstStyle/>
          <a:p>
            <a:pPr algn="r" rtl="1">
              <a:buNone/>
            </a:pPr>
            <a:endParaRPr lang="fa-IR" sz="800" dirty="0" smtClean="0">
              <a:solidFill>
                <a:srgbClr val="0070C0"/>
              </a:solidFill>
            </a:endParaRPr>
          </a:p>
          <a:p>
            <a:pPr algn="r" rtl="1">
              <a:buNone/>
            </a:pPr>
            <a:endParaRPr lang="fa-IR" sz="800" dirty="0" smtClean="0">
              <a:solidFill>
                <a:srgbClr val="0070C0"/>
              </a:solidFill>
            </a:endParaRPr>
          </a:p>
          <a:p>
            <a:pPr algn="r" rtl="1">
              <a:buNone/>
            </a:pPr>
            <a:endParaRPr lang="en-US" sz="800" dirty="0" smtClean="0">
              <a:cs typeface="2  Badr" pitchFamily="2" charset="-78"/>
            </a:endParaRPr>
          </a:p>
          <a:p>
            <a:pPr algn="r" rtl="1">
              <a:buNone/>
            </a:pPr>
            <a:r>
              <a:rPr lang="fa-IR" sz="800" dirty="0" smtClean="0">
                <a:cs typeface="2  Badr" pitchFamily="2" charset="-78"/>
              </a:rPr>
              <a:t>    </a:t>
            </a:r>
          </a:p>
          <a:p>
            <a:pPr algn="r" rtl="1">
              <a:buNone/>
            </a:pPr>
            <a:endParaRPr lang="fa-IR"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endParaRPr>
          </a:p>
          <a:p>
            <a:pPr algn="r" rtl="1">
              <a:buNone/>
            </a:pPr>
            <a:endParaRPr lang="en-US" sz="8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endParaRPr>
          </a:p>
          <a:p>
            <a:pPr algn="r" rtl="1">
              <a:buNone/>
            </a:pPr>
            <a:r>
              <a:rPr lang="fa-IR" sz="28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 شب قدر در هر سال هست</a:t>
            </a:r>
          </a:p>
          <a:p>
            <a:pPr algn="r" rtl="1">
              <a:buNone/>
            </a:pPr>
            <a:r>
              <a:rPr lang="fa-IR" sz="28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 </a:t>
            </a:r>
          </a:p>
          <a:p>
            <a:pPr algn="r" rtl="1">
              <a:buNone/>
            </a:pPr>
            <a:r>
              <a:rPr lang="fa-IR" sz="28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و امر سال در این شب نازل می شود</a:t>
            </a:r>
          </a:p>
          <a:p>
            <a:pPr algn="r" rtl="1">
              <a:buNone/>
            </a:pPr>
            <a:endParaRPr lang="fa-IR" sz="28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endParaRPr>
          </a:p>
          <a:p>
            <a:pPr algn="r" rtl="1">
              <a:buNone/>
            </a:pPr>
            <a:r>
              <a:rPr lang="fa-IR" sz="28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 و برای این امر پس از رسول خدا صلی الله علیه و آله والیانی وجود دارد ابن عباس پرسید این ها چه کسانی هستند ؟</a:t>
            </a:r>
          </a:p>
          <a:p>
            <a:pPr algn="r" rtl="1">
              <a:buNone/>
            </a:pPr>
            <a:endParaRPr lang="fa-IR" sz="105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endParaRPr>
          </a:p>
          <a:p>
            <a:pPr algn="r" rtl="1">
              <a:buNone/>
            </a:pPr>
            <a:r>
              <a:rPr lang="fa-IR" sz="28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 فرمودند : </a:t>
            </a:r>
            <a:r>
              <a:rPr lang="fa-IR" sz="4000" b="1" dirty="0" smtClean="0">
                <a:ln w="900" cmpd="sng">
                  <a:solidFill>
                    <a:srgbClr val="FFC000">
                      <a:alpha val="55000"/>
                    </a:srgbClr>
                  </a:solidFill>
                  <a:prstDash val="solid"/>
                </a:ln>
                <a:effectLst>
                  <a:innerShdw blurRad="101600" dist="76200" dir="5400000">
                    <a:schemeClr val="accent1">
                      <a:satMod val="190000"/>
                      <a:tint val="100000"/>
                      <a:alpha val="74000"/>
                    </a:schemeClr>
                  </a:innerShdw>
                </a:effectLst>
                <a:cs typeface="2  Badr" pitchFamily="2" charset="-78"/>
              </a:rPr>
              <a:t>من و یازده نفر از صلب من</a:t>
            </a:r>
            <a:r>
              <a:rPr lang="fa-IR" sz="40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 </a:t>
            </a:r>
            <a:r>
              <a:rPr lang="fa-IR" sz="28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a:t>
            </a:r>
          </a:p>
          <a:p>
            <a:pPr algn="r" rtl="1">
              <a:buNone/>
            </a:pPr>
            <a:endParaRPr lang="fa-IR" sz="105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endParaRPr>
          </a:p>
          <a:p>
            <a:pPr algn="r" rtl="1">
              <a:buNone/>
            </a:pPr>
            <a:r>
              <a:rPr lang="fa-IR" sz="105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					</a:t>
            </a:r>
            <a:endParaRPr lang="en-US" sz="105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endParaRPr>
          </a:p>
          <a:p>
            <a:pPr rtl="1">
              <a:buNone/>
            </a:pPr>
            <a:r>
              <a:rPr lang="en-US" sz="12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  </a:t>
            </a:r>
            <a:r>
              <a:rPr lang="fa-IR" sz="1200" b="1" dirty="0" smtClean="0">
                <a:ln w="900" cmpd="sng">
                  <a:solidFill>
                    <a:srgbClr val="00206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dr" pitchFamily="2" charset="-78"/>
              </a:rPr>
              <a:t>کافی ج 1 ص 532 ح   11 ابواب التاریخ باب فی ما جاء فی الاثنی عشر...</a:t>
            </a:r>
          </a:p>
          <a:p>
            <a:pPr algn="r" rtl="1">
              <a:buNone/>
            </a:pPr>
            <a:endParaRPr lang="fa-IR" sz="800" dirty="0" smtClean="0">
              <a:cs typeface="2  Badr" pitchFamily="2" charset="-78"/>
            </a:endParaRPr>
          </a:p>
          <a:p>
            <a:pPr algn="r" rtl="1">
              <a:buNone/>
            </a:pPr>
            <a:endParaRPr lang="fa-IR" sz="800" dirty="0" smtClean="0">
              <a:cs typeface="2  Badr" pitchFamily="2" charset="-78"/>
            </a:endParaRPr>
          </a:p>
          <a:p>
            <a:pPr algn="r" rtl="1">
              <a:buNone/>
            </a:pPr>
            <a:endParaRPr lang="en-US" sz="800" dirty="0" smtClean="0">
              <a:cs typeface="2  Badr" pitchFamily="2" charset="-78"/>
            </a:endParaRPr>
          </a:p>
          <a:p>
            <a:pPr algn="r" rtl="1">
              <a:buNone/>
            </a:pPr>
            <a:r>
              <a:rPr lang="en-US" sz="100" dirty="0" smtClean="0">
                <a:cs typeface="2  Badr" pitchFamily="2" charset="-78"/>
              </a:rPr>
              <a:t> </a:t>
            </a:r>
            <a:endParaRPr lang="en-US" sz="800" dirty="0" smtClean="0">
              <a:cs typeface="2  Badr" pitchFamily="2" charset="-78"/>
            </a:endParaRPr>
          </a:p>
          <a:p>
            <a:pPr algn="r" rtl="1">
              <a:buNone/>
            </a:pPr>
            <a:endParaRPr lang="fa-IR" sz="800" dirty="0" smtClean="0">
              <a:solidFill>
                <a:schemeClr val="tx2">
                  <a:lumMod val="50000"/>
                </a:schemeClr>
              </a:solidFill>
              <a:cs typeface="2  Badr" pitchFamily="2" charset="-78"/>
            </a:endParaRPr>
          </a:p>
          <a:p>
            <a:pPr algn="r" rtl="1">
              <a:buNone/>
            </a:pPr>
            <a:r>
              <a:rPr lang="fa-IR" dirty="0" smtClean="0"/>
              <a:t>       </a:t>
            </a:r>
          </a:p>
          <a:p>
            <a:pPr algn="r" rtl="1">
              <a:buNone/>
            </a:pPr>
            <a:r>
              <a:rPr lang="fa-IR" dirty="0" smtClean="0"/>
              <a:t> </a:t>
            </a:r>
            <a:endParaRPr lang="en-US" dirty="0" smtClean="0"/>
          </a:p>
          <a:p>
            <a:pPr algn="r" rtl="1"/>
            <a:endParaRPr lang="fa-IR" dirty="0"/>
          </a:p>
        </p:txBody>
      </p:sp>
    </p:spTree>
    <p:extLst>
      <p:ext uri="{BB962C8B-B14F-4D97-AF65-F5344CB8AC3E}">
        <p14:creationId xmlns:p14="http://schemas.microsoft.com/office/powerpoint/2010/main" val="21234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7-Point Star 4"/>
          <p:cNvSpPr/>
          <p:nvPr/>
        </p:nvSpPr>
        <p:spPr>
          <a:xfrm>
            <a:off x="0" y="0"/>
            <a:ext cx="9144000" cy="1571612"/>
          </a:xfrm>
          <a:prstGeom prst="star7">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1" anchor="ctr">
            <a:sp3d extrusionH="57150">
              <a:bevelT w="38100" h="38100" prst="relaxedInset"/>
            </a:sp3d>
          </a:bodyPr>
          <a:lstStyle/>
          <a:p>
            <a:pPr algn="ctr"/>
            <a:r>
              <a:rPr lang="fa-IR" sz="16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 </a:t>
            </a:r>
            <a:r>
              <a:rPr lang="fa-IR" sz="3600" dirty="0" smtClean="0">
                <a:ln w="18415" cmpd="sng">
                  <a:solidFill>
                    <a:srgbClr val="00B050"/>
                  </a:solidFill>
                  <a:prstDash val="solid"/>
                </a:ln>
                <a:solidFill>
                  <a:schemeClr val="tx1"/>
                </a:solidFill>
                <a:effectLst>
                  <a:outerShdw blurRad="63500" dir="3600000" algn="tl" rotWithShape="0">
                    <a:srgbClr val="000000">
                      <a:alpha val="70000"/>
                    </a:srgbClr>
                  </a:outerShdw>
                </a:effectLst>
                <a:cs typeface="2  Badr" pitchFamily="2" charset="-78"/>
              </a:rPr>
              <a:t>إمام جواد علیه السلام فرمودند :</a:t>
            </a:r>
            <a:endParaRPr lang="fa-IR" sz="3600" dirty="0">
              <a:ln w="18415" cmpd="sng">
                <a:solidFill>
                  <a:srgbClr val="00B050"/>
                </a:solidFill>
                <a:prstDash val="solid"/>
              </a:ln>
              <a:solidFill>
                <a:schemeClr val="tx1"/>
              </a:solidFill>
              <a:effectLst>
                <a:outerShdw blurRad="63500" dir="3600000" algn="tl" rotWithShape="0">
                  <a:srgbClr val="000000">
                    <a:alpha val="70000"/>
                  </a:srgbClr>
                </a:outerShdw>
              </a:effectLst>
            </a:endParaRPr>
          </a:p>
        </p:txBody>
      </p:sp>
      <p:sp>
        <p:nvSpPr>
          <p:cNvPr id="7" name="Rounded Rectangle 6"/>
          <p:cNvSpPr/>
          <p:nvPr/>
        </p:nvSpPr>
        <p:spPr>
          <a:xfrm>
            <a:off x="357158" y="1676400"/>
            <a:ext cx="8429684" cy="49530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1" anchor="ctr"/>
          <a:lstStyle/>
          <a:p>
            <a:pPr algn="ctr" rtl="1"/>
            <a:endParaRPr lang="fa-IR" sz="36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endParaRPr>
          </a:p>
          <a:p>
            <a:pPr algn="ctr" rtl="1"/>
            <a:r>
              <a:rPr lang="fa-IR" sz="36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rPr>
              <a:t>« ٌ ثُمَّ قَالَ أَبُو جَعْفَرٍ علیه السلام فَضْلُ إِيمَانِ الْمُؤْمِنِ بِجُمْلَةِ إِنَّا أَنْزَلْنَاهُ وَ بِتَفْسِيرِهَا عَلَى مَنْ لَيْسَ مِثْلَهُ فِي الْإِيمَانِ بِهَا كَفَضْلِ الْإِنْسَانِ عَلَى الْبَهَائِم‏ »</a:t>
            </a:r>
          </a:p>
          <a:p>
            <a:pPr algn="ctr" rtl="1"/>
            <a:r>
              <a:rPr lang="fa-IR" sz="36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rPr>
              <a:t> « فضیلت کسی که ایمان به « إنّا أنزلنا » و تفسیر آن دارد بر کسی که چنین إیمانی ندارد همانند برتری انسان بر بهائم است»</a:t>
            </a:r>
          </a:p>
          <a:p>
            <a:pPr algn="ctr" rtl="1"/>
            <a:r>
              <a:rPr lang="fa-IR" sz="28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rPr>
              <a:t> </a:t>
            </a:r>
            <a:r>
              <a:rPr lang="fa-IR"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rPr>
              <a:t>کافی کتاب الحجه باب فی شأن إنا أنزلنا ح 7</a:t>
            </a:r>
            <a:endParaRPr lang="en-US" sz="28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endParaRPr>
          </a:p>
          <a:p>
            <a:pPr algn="ctr" rtl="1"/>
            <a:r>
              <a:rPr lang="en-US" sz="3600" dirty="0" smtClean="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rPr>
              <a:t> </a:t>
            </a:r>
          </a:p>
          <a:p>
            <a:pPr algn="ctr" rtl="1"/>
            <a:endParaRPr lang="fa-IR" sz="3600" dirty="0">
              <a:ln w="18415" cmpd="sng">
                <a:solidFill>
                  <a:schemeClr val="tx1"/>
                </a:solidFill>
                <a:prstDash val="solid"/>
              </a:ln>
              <a:solidFill>
                <a:schemeClr val="tx1"/>
              </a:solidFill>
              <a:effectLst>
                <a:outerShdw blurRad="63500" dir="3600000" algn="tl" rotWithShape="0">
                  <a:srgbClr val="000000">
                    <a:alpha val="70000"/>
                  </a:srgbClr>
                </a:outerShdw>
              </a:effectLst>
              <a:cs typeface="2  Baran" pitchFamily="2" charset="-78"/>
            </a:endParaRPr>
          </a:p>
        </p:txBody>
      </p:sp>
    </p:spTree>
    <p:extLst>
      <p:ext uri="{BB962C8B-B14F-4D97-AF65-F5344CB8AC3E}">
        <p14:creationId xmlns:p14="http://schemas.microsoft.com/office/powerpoint/2010/main" val="5702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4"/>
          <p:cNvSpPr>
            <a:spLocks noGrp="1"/>
          </p:cNvSpPr>
          <p:nvPr>
            <p:ph type="subTitle" idx="1"/>
          </p:nvPr>
        </p:nvSpPr>
        <p:spPr>
          <a:xfrm>
            <a:off x="214313" y="214313"/>
            <a:ext cx="8715375" cy="650081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1" anchor="ctr">
            <a:normAutofit/>
          </a:bodyPr>
          <a:lstStyle/>
          <a:p>
            <a:pPr algn="ctr" rtl="1"/>
            <a:r>
              <a:rPr lang="fa-IR" sz="4800" b="1" dirty="0" smtClean="0">
                <a:ln w="17780" cmpd="sng">
                  <a:solidFill>
                    <a:srgbClr val="FFFFFF"/>
                  </a:solidFill>
                  <a:prstDash val="solid"/>
                  <a:miter lim="800000"/>
                </a:ln>
                <a:solidFill>
                  <a:srgbClr val="00B050"/>
                </a:solidFill>
                <a:effectLst>
                  <a:outerShdw blurRad="50800" algn="tl" rotWithShape="0">
                    <a:srgbClr val="000000"/>
                  </a:outerShdw>
                </a:effectLst>
              </a:rPr>
              <a:t>پیام آیه :</a:t>
            </a:r>
            <a:endParaRPr lang="fa-IR" sz="40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a:lnSpc>
                <a:spcPct val="150000"/>
              </a:lnSpc>
            </a:pPr>
            <a:r>
              <a:rPr lang="fa-IR" sz="58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تَنَزَّلُ الْمَلائِكَةُ وَ الرُّوحُ فيها بِإِذْنِ رَبِّهِمْ مِنْ كُلِّ أَمْر</a:t>
            </a:r>
          </a:p>
          <a:p>
            <a:pPr>
              <a:lnSpc>
                <a:spcPct val="150000"/>
              </a:lnSpc>
            </a:pPr>
            <a:r>
              <a:rPr lang="fa-IR" sz="18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قدر: 4</a:t>
            </a:r>
            <a:endParaRPr lang="fa-IR" sz="20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a:p>
            <a:pPr algn="ctr" rtl="1"/>
            <a:endParaRPr lang="fa-IR" sz="4800" b="1" dirty="0">
              <a:ln w="17780" cmpd="sng">
                <a:solidFill>
                  <a:srgbClr val="FFFFFF"/>
                </a:solidFill>
                <a:prstDash val="solid"/>
                <a:miter lim="800000"/>
              </a:ln>
              <a:solidFill>
                <a:srgbClr val="00B050"/>
              </a:solidFill>
              <a:effectLst>
                <a:outerShdw blurRad="50800" algn="tl" rotWithShape="0">
                  <a:srgbClr val="000000"/>
                </a:outerShdw>
              </a:effectLst>
            </a:endParaRPr>
          </a:p>
        </p:txBody>
      </p:sp>
    </p:spTree>
    <p:extLst>
      <p:ext uri="{BB962C8B-B14F-4D97-AF65-F5344CB8AC3E}">
        <p14:creationId xmlns:p14="http://schemas.microsoft.com/office/powerpoint/2010/main" val="1922934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Down Ribbon 4"/>
          <p:cNvSpPr/>
          <p:nvPr/>
        </p:nvSpPr>
        <p:spPr>
          <a:xfrm>
            <a:off x="0" y="0"/>
            <a:ext cx="9144000" cy="1071570"/>
          </a:xfrm>
          <a:prstGeom prst="ribbon">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fa-IR" sz="4400" dirty="0" smtClean="0">
                <a:ln w="18415" cmpd="sng">
                  <a:solidFill>
                    <a:srgbClr val="00B050"/>
                  </a:solidFill>
                  <a:prstDash val="solid"/>
                </a:ln>
                <a:solidFill>
                  <a:srgbClr val="FFC000"/>
                </a:solidFill>
                <a:effectLst>
                  <a:outerShdw blurRad="63500" dir="3600000" algn="tl" rotWithShape="0">
                    <a:srgbClr val="000000">
                      <a:alpha val="70000"/>
                    </a:srgbClr>
                  </a:outerShdw>
                </a:effectLst>
                <a:cs typeface="2  Tehran" pitchFamily="2" charset="-78"/>
              </a:rPr>
              <a:t>نمونه ای از آیات مهدویت</a:t>
            </a:r>
            <a:endParaRPr lang="fa-IR" sz="4400" dirty="0">
              <a:ln w="18415" cmpd="sng">
                <a:solidFill>
                  <a:srgbClr val="00B050"/>
                </a:solidFill>
                <a:prstDash val="solid"/>
              </a:ln>
              <a:solidFill>
                <a:srgbClr val="FFC000"/>
              </a:solidFill>
              <a:effectLst>
                <a:outerShdw blurRad="63500" dir="3600000" algn="tl" rotWithShape="0">
                  <a:srgbClr val="000000">
                    <a:alpha val="70000"/>
                  </a:srgbClr>
                </a:outerShdw>
              </a:effectLst>
              <a:cs typeface="2  Tehran" pitchFamily="2" charset="-78"/>
            </a:endParaRPr>
          </a:p>
        </p:txBody>
      </p:sp>
      <p:sp>
        <p:nvSpPr>
          <p:cNvPr id="7" name="Rounded Rectangle 6"/>
          <p:cNvSpPr/>
          <p:nvPr/>
        </p:nvSpPr>
        <p:spPr>
          <a:xfrm>
            <a:off x="285720" y="1428736"/>
            <a:ext cx="8572560" cy="57150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buNone/>
            </a:pPr>
            <a:r>
              <a:rPr lang="fa-IR" sz="3200" dirty="0" smtClean="0">
                <a:ln w="18415" cmpd="sng">
                  <a:solidFill>
                    <a:srgbClr val="00B0F0"/>
                  </a:solidFill>
                  <a:prstDash val="solid"/>
                </a:ln>
                <a:solidFill>
                  <a:srgbClr val="00B050"/>
                </a:solidFill>
                <a:effectLst>
                  <a:outerShdw blurRad="63500" dir="3600000" algn="tl" rotWithShape="0">
                    <a:srgbClr val="000000">
                      <a:alpha val="70000"/>
                    </a:srgbClr>
                  </a:outerShdw>
                </a:effectLst>
                <a:cs typeface="2  Tehran" pitchFamily="2" charset="-78"/>
              </a:rPr>
              <a:t>سایر آیاتی که دلالت بر وجودِ حجت در هر زمان دارد :</a:t>
            </a:r>
          </a:p>
        </p:txBody>
      </p:sp>
      <p:sp>
        <p:nvSpPr>
          <p:cNvPr id="8" name="Rounded Rectangle 7"/>
          <p:cNvSpPr/>
          <p:nvPr/>
        </p:nvSpPr>
        <p:spPr>
          <a:xfrm>
            <a:off x="285720" y="2143116"/>
            <a:ext cx="8501122" cy="4572032"/>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r>
              <a:rPr lang="fa-IR" sz="3600" dirty="0" smtClean="0">
                <a:ln>
                  <a:solidFill>
                    <a:schemeClr val="tx1"/>
                  </a:solidFill>
                </a:ln>
                <a:solidFill>
                  <a:schemeClr val="tx1"/>
                </a:solidFill>
                <a:cs typeface="2  Tehran" pitchFamily="2" charset="-78"/>
              </a:rPr>
              <a:t> «إِنَّما أَنْتَ مُنْذِرٌ وَ لِكُلِّ قَوْمٍ هاد» </a:t>
            </a:r>
          </a:p>
          <a:p>
            <a:pPr algn="ctr" rtl="1"/>
            <a:r>
              <a:rPr lang="fa-IR" sz="2000" dirty="0" smtClean="0">
                <a:ln>
                  <a:solidFill>
                    <a:schemeClr val="tx1"/>
                  </a:solidFill>
                </a:ln>
                <a:solidFill>
                  <a:schemeClr val="tx1"/>
                </a:solidFill>
                <a:cs typeface="2  Tehran" pitchFamily="2" charset="-78"/>
              </a:rPr>
              <a:t>رعد : 7</a:t>
            </a:r>
          </a:p>
          <a:p>
            <a:pPr algn="ctr" rtl="1"/>
            <a:r>
              <a:rPr lang="fa-IR" sz="3600" dirty="0" smtClean="0">
                <a:ln>
                  <a:solidFill>
                    <a:schemeClr val="tx1"/>
                  </a:solidFill>
                </a:ln>
                <a:solidFill>
                  <a:schemeClr val="tx1"/>
                </a:solidFill>
                <a:cs typeface="2  Tehran" pitchFamily="2" charset="-78"/>
              </a:rPr>
              <a:t>«يَوْمَ نَدْعُوا كُلَّ أُناسٍ بِإِمامِهِمْ فَمَنْ أُوتِيَ كِتابَهُ بِيَمينِهِ فَأُولئِكَ يَقْرَؤُنَ كِتابَهُمْ وَ لا يُظْلَمُونَ فَتيلا»</a:t>
            </a:r>
          </a:p>
          <a:p>
            <a:pPr algn="ctr" rtl="1"/>
            <a:r>
              <a:rPr lang="fa-IR" sz="3600" dirty="0" smtClean="0">
                <a:ln>
                  <a:solidFill>
                    <a:schemeClr val="tx1"/>
                  </a:solidFill>
                </a:ln>
                <a:solidFill>
                  <a:schemeClr val="tx1"/>
                </a:solidFill>
                <a:cs typeface="2  Tehran" pitchFamily="2" charset="-78"/>
              </a:rPr>
              <a:t> </a:t>
            </a:r>
            <a:r>
              <a:rPr lang="fa-IR" sz="2000" dirty="0" smtClean="0">
                <a:ln>
                  <a:solidFill>
                    <a:schemeClr val="tx1"/>
                  </a:solidFill>
                </a:ln>
                <a:solidFill>
                  <a:schemeClr val="tx1"/>
                </a:solidFill>
                <a:cs typeface="2  Tehran" pitchFamily="2" charset="-78"/>
              </a:rPr>
              <a:t>إسراء : 71</a:t>
            </a:r>
            <a:endParaRPr lang="fa-IR" sz="3600" dirty="0" smtClean="0">
              <a:ln>
                <a:solidFill>
                  <a:schemeClr val="tx1"/>
                </a:solidFill>
              </a:ln>
              <a:solidFill>
                <a:schemeClr val="tx1"/>
              </a:solidFill>
              <a:cs typeface="2  Tehran" pitchFamily="2" charset="-78"/>
            </a:endParaRPr>
          </a:p>
          <a:p>
            <a:pPr algn="ctr" rtl="1"/>
            <a:r>
              <a:rPr lang="fa-IR" sz="3600" dirty="0" smtClean="0">
                <a:ln>
                  <a:solidFill>
                    <a:schemeClr val="tx1"/>
                  </a:solidFill>
                </a:ln>
                <a:solidFill>
                  <a:schemeClr val="tx1"/>
                </a:solidFill>
                <a:cs typeface="2  Tehran" pitchFamily="2" charset="-78"/>
              </a:rPr>
              <a:t>«إِنَّا أَرْسَلْناكَ بِالْحَقِّ بَشيراً وَ نَذيراً وَ إِنْ مِنْ أُمَّةٍ إِلاَّ خَلا فيها نَذير»</a:t>
            </a:r>
          </a:p>
          <a:p>
            <a:pPr algn="ctr" rtl="1"/>
            <a:r>
              <a:rPr lang="fa-IR" sz="2000" dirty="0" smtClean="0">
                <a:ln>
                  <a:solidFill>
                    <a:schemeClr val="tx1"/>
                  </a:solidFill>
                </a:ln>
                <a:solidFill>
                  <a:schemeClr val="tx1"/>
                </a:solidFill>
                <a:cs typeface="2  Tehran" pitchFamily="2" charset="-78"/>
              </a:rPr>
              <a:t>فاطر : 24</a:t>
            </a:r>
            <a:endParaRPr lang="fa-IR" sz="2000" dirty="0">
              <a:ln>
                <a:solidFill>
                  <a:schemeClr val="tx1"/>
                </a:solidFill>
              </a:ln>
              <a:solidFill>
                <a:schemeClr val="tx1"/>
              </a:solidFill>
              <a:cs typeface="2  Tehran" pitchFamily="2" charset="-78"/>
            </a:endParaRPr>
          </a:p>
        </p:txBody>
      </p:sp>
    </p:spTree>
    <p:extLst>
      <p:ext uri="{BB962C8B-B14F-4D97-AF65-F5344CB8AC3E}">
        <p14:creationId xmlns:p14="http://schemas.microsoft.com/office/powerpoint/2010/main" val="21234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1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endParaRPr lang="fa-IR" sz="1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96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موعود موجود غائب</a:t>
            </a:r>
            <a:endParaRPr lang="fa-IR" sz="3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5072203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3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Down Ribbon 4"/>
          <p:cNvSpPr/>
          <p:nvPr/>
        </p:nvSpPr>
        <p:spPr>
          <a:xfrm>
            <a:off x="0" y="0"/>
            <a:ext cx="9144000" cy="1071570"/>
          </a:xfrm>
          <a:prstGeom prst="ribbon">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fa-IR" sz="4400" dirty="0" smtClean="0">
                <a:ln w="18415" cmpd="sng">
                  <a:solidFill>
                    <a:srgbClr val="00B050"/>
                  </a:solidFill>
                  <a:prstDash val="solid"/>
                </a:ln>
                <a:solidFill>
                  <a:srgbClr val="FFC000"/>
                </a:solidFill>
                <a:effectLst>
                  <a:outerShdw blurRad="63500" dir="3600000" algn="tl" rotWithShape="0">
                    <a:srgbClr val="000000">
                      <a:alpha val="70000"/>
                    </a:srgbClr>
                  </a:outerShdw>
                </a:effectLst>
                <a:cs typeface="2  Tehran" pitchFamily="2" charset="-78"/>
              </a:rPr>
              <a:t>نمونه ای از آیات مهدویت</a:t>
            </a:r>
            <a:endParaRPr lang="fa-IR" sz="4400" dirty="0">
              <a:ln w="18415" cmpd="sng">
                <a:solidFill>
                  <a:srgbClr val="00B050"/>
                </a:solidFill>
                <a:prstDash val="solid"/>
              </a:ln>
              <a:solidFill>
                <a:srgbClr val="FFC000"/>
              </a:solidFill>
              <a:effectLst>
                <a:outerShdw blurRad="63500" dir="3600000" algn="tl" rotWithShape="0">
                  <a:srgbClr val="000000">
                    <a:alpha val="70000"/>
                  </a:srgbClr>
                </a:outerShdw>
              </a:effectLst>
              <a:cs typeface="2  Tehran" pitchFamily="2" charset="-78"/>
            </a:endParaRPr>
          </a:p>
        </p:txBody>
      </p:sp>
      <p:sp>
        <p:nvSpPr>
          <p:cNvPr id="7" name="Rounded Rectangle 6"/>
          <p:cNvSpPr/>
          <p:nvPr/>
        </p:nvSpPr>
        <p:spPr>
          <a:xfrm>
            <a:off x="285720" y="1571612"/>
            <a:ext cx="8572560" cy="207170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scene3d>
              <a:camera prst="orthographicFront"/>
              <a:lightRig rig="threePt" dir="t"/>
            </a:scene3d>
            <a:sp3d extrusionH="57150">
              <a:bevelT w="38100" h="38100" prst="relaxedInset"/>
            </a:sp3d>
          </a:bodyPr>
          <a:lstStyle/>
          <a:p>
            <a:pPr algn="ctr">
              <a:buNone/>
            </a:pPr>
            <a:r>
              <a:rPr lang="fa-IR" sz="4400" b="1" dirty="0" smtClean="0">
                <a:ln/>
                <a:solidFill>
                  <a:schemeClr val="accent3"/>
                </a:solidFill>
              </a:rPr>
              <a:t>« </a:t>
            </a:r>
            <a:r>
              <a:rPr lang="fa-IR" sz="4400" b="1" dirty="0" smtClean="0">
                <a:ln w="1905">
                  <a:solidFill>
                    <a:srgbClr val="00B050"/>
                  </a:solidFill>
                </a:ln>
                <a:solidFill>
                  <a:srgbClr val="00B050"/>
                </a:solidFill>
                <a:effectLst>
                  <a:innerShdw blurRad="69850" dist="43180" dir="5400000">
                    <a:srgbClr val="000000">
                      <a:alpha val="65000"/>
                    </a:srgbClr>
                  </a:innerShdw>
                </a:effectLst>
              </a:rPr>
              <a:t>قُلْ </a:t>
            </a:r>
            <a:r>
              <a:rPr lang="fa-IR" sz="4400" b="1" u="sng" dirty="0" smtClean="0">
                <a:ln w="1905">
                  <a:solidFill>
                    <a:srgbClr val="00B050"/>
                  </a:solidFill>
                </a:ln>
                <a:solidFill>
                  <a:srgbClr val="00B050"/>
                </a:solidFill>
                <a:effectLst>
                  <a:innerShdw blurRad="69850" dist="43180" dir="5400000">
                    <a:srgbClr val="000000">
                      <a:alpha val="65000"/>
                    </a:srgbClr>
                  </a:innerShdw>
                </a:effectLst>
              </a:rPr>
              <a:t>أَ رَأَيْتُمْ </a:t>
            </a:r>
            <a:r>
              <a:rPr lang="fa-IR" sz="4400" b="1" dirty="0" smtClean="0">
                <a:ln w="1905">
                  <a:solidFill>
                    <a:srgbClr val="00B050"/>
                  </a:solidFill>
                </a:ln>
                <a:solidFill>
                  <a:srgbClr val="00B050"/>
                </a:solidFill>
                <a:effectLst>
                  <a:innerShdw blurRad="69850" dist="43180" dir="5400000">
                    <a:srgbClr val="000000">
                      <a:alpha val="65000"/>
                    </a:srgbClr>
                  </a:innerShdw>
                </a:effectLst>
              </a:rPr>
              <a:t>إِنْ أَصْبَحَ ماؤُكُمْ غ</a:t>
            </a:r>
            <a:r>
              <a:rPr lang="fa-IR" sz="4400" b="1" u="sng" dirty="0" smtClean="0">
                <a:ln w="1905">
                  <a:solidFill>
                    <a:srgbClr val="00B050"/>
                  </a:solidFill>
                </a:ln>
                <a:solidFill>
                  <a:srgbClr val="00B050"/>
                </a:solidFill>
                <a:effectLst>
                  <a:innerShdw blurRad="69850" dist="43180" dir="5400000">
                    <a:srgbClr val="000000">
                      <a:alpha val="65000"/>
                    </a:srgbClr>
                  </a:innerShdw>
                </a:effectLst>
              </a:rPr>
              <a:t>َوْراً</a:t>
            </a:r>
            <a:r>
              <a:rPr lang="fa-IR" sz="4400" b="1" dirty="0" smtClean="0">
                <a:ln w="1905">
                  <a:solidFill>
                    <a:srgbClr val="00B050"/>
                  </a:solidFill>
                </a:ln>
                <a:solidFill>
                  <a:srgbClr val="00B050"/>
                </a:solidFill>
                <a:effectLst>
                  <a:innerShdw blurRad="69850" dist="43180" dir="5400000">
                    <a:srgbClr val="000000">
                      <a:alpha val="65000"/>
                    </a:srgbClr>
                  </a:innerShdw>
                </a:effectLst>
              </a:rPr>
              <a:t> فَمَنْ يَأْتيكُمْ </a:t>
            </a:r>
            <a:r>
              <a:rPr lang="fa-IR" sz="4400" b="1" u="sng" dirty="0" smtClean="0">
                <a:ln w="1905">
                  <a:solidFill>
                    <a:srgbClr val="00B050"/>
                  </a:solidFill>
                </a:ln>
                <a:solidFill>
                  <a:srgbClr val="00B050"/>
                </a:solidFill>
                <a:effectLst>
                  <a:innerShdw blurRad="69850" dist="43180" dir="5400000">
                    <a:srgbClr val="000000">
                      <a:alpha val="65000"/>
                    </a:srgbClr>
                  </a:innerShdw>
                </a:effectLst>
              </a:rPr>
              <a:t>بِماءٍ مَعينٍ </a:t>
            </a:r>
            <a:r>
              <a:rPr lang="fa-IR" sz="4400" b="1" dirty="0" smtClean="0">
                <a:ln/>
                <a:solidFill>
                  <a:schemeClr val="accent3"/>
                </a:solidFill>
              </a:rPr>
              <a:t>»</a:t>
            </a:r>
          </a:p>
          <a:p>
            <a:pPr>
              <a:buNone/>
            </a:pPr>
            <a:r>
              <a:rPr lang="fa-IR" sz="1600" b="1" dirty="0" smtClean="0">
                <a:ln/>
              </a:rPr>
              <a:t>ملک 67 : 30</a:t>
            </a:r>
            <a:r>
              <a:rPr lang="en-US" sz="2400" b="1" dirty="0" smtClean="0">
                <a:ln/>
                <a:solidFill>
                  <a:schemeClr val="accent3"/>
                </a:solidFill>
              </a:rPr>
              <a:t> </a:t>
            </a:r>
            <a:r>
              <a:rPr lang="fa-IR" sz="2400" b="1" dirty="0" smtClean="0">
                <a:ln/>
                <a:solidFill>
                  <a:schemeClr val="accent3"/>
                </a:solidFill>
              </a:rPr>
              <a:t> </a:t>
            </a:r>
            <a:r>
              <a:rPr lang="fa-IR" sz="1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fa-IR" sz="2400" dirty="0" smtClean="0">
              <a:solidFill>
                <a:schemeClr val="tx2">
                  <a:lumMod val="50000"/>
                </a:schemeClr>
              </a:solidFill>
              <a:cs typeface="2  Tehran" pitchFamily="2" charset="-78"/>
            </a:endParaRPr>
          </a:p>
        </p:txBody>
      </p:sp>
      <p:sp>
        <p:nvSpPr>
          <p:cNvPr id="8" name="Rounded Rectangle 7"/>
          <p:cNvSpPr/>
          <p:nvPr/>
        </p:nvSpPr>
        <p:spPr>
          <a:xfrm>
            <a:off x="285720" y="4286256"/>
            <a:ext cx="8501122" cy="2071702"/>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fa-IR" sz="4400" dirty="0" smtClean="0">
                <a:ln>
                  <a:solidFill>
                    <a:schemeClr val="tx1"/>
                  </a:solidFill>
                </a:ln>
                <a:solidFill>
                  <a:schemeClr val="tx1"/>
                </a:solidFill>
                <a:cs typeface="2  Tehran" pitchFamily="2" charset="-78"/>
              </a:rPr>
              <a:t>بگو: «به من خبر دهيد اگر آبهاى </a:t>
            </a:r>
            <a:r>
              <a:rPr lang="fa-IR" sz="2800" dirty="0" smtClean="0">
                <a:ln>
                  <a:solidFill>
                    <a:schemeClr val="tx1"/>
                  </a:solidFill>
                </a:ln>
                <a:solidFill>
                  <a:schemeClr val="tx1"/>
                </a:solidFill>
                <a:cs typeface="2  Tehran" pitchFamily="2" charset="-78"/>
              </a:rPr>
              <a:t>(سرزمين) </a:t>
            </a:r>
            <a:r>
              <a:rPr lang="fa-IR" sz="4400" dirty="0" smtClean="0">
                <a:ln>
                  <a:solidFill>
                    <a:schemeClr val="tx1"/>
                  </a:solidFill>
                </a:ln>
                <a:solidFill>
                  <a:schemeClr val="tx1"/>
                </a:solidFill>
                <a:cs typeface="2  Tehran" pitchFamily="2" charset="-78"/>
              </a:rPr>
              <a:t>شما در زمين فرو رود، چه كسى مى‏تواند آب جارى و گوارا در دسترس شما قرار دهد؟!»</a:t>
            </a:r>
            <a:endParaRPr lang="fa-IR" sz="4400" dirty="0">
              <a:ln>
                <a:solidFill>
                  <a:schemeClr val="tx1"/>
                </a:solidFill>
              </a:ln>
              <a:solidFill>
                <a:schemeClr val="tx1"/>
              </a:solidFill>
              <a:cs typeface="2  Tehran" pitchFamily="2" charset="-78"/>
            </a:endParaRPr>
          </a:p>
        </p:txBody>
      </p:sp>
    </p:spTree>
    <p:extLst>
      <p:ext uri="{BB962C8B-B14F-4D97-AF65-F5344CB8AC3E}">
        <p14:creationId xmlns:p14="http://schemas.microsoft.com/office/powerpoint/2010/main" val="5803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3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Content Placeholder 2"/>
          <p:cNvSpPr txBox="1">
            <a:spLocks/>
          </p:cNvSpPr>
          <p:nvPr/>
        </p:nvSpPr>
        <p:spPr>
          <a:xfrm>
            <a:off x="457200" y="357166"/>
            <a:ext cx="8229600" cy="62865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1"/>
            <a:r>
              <a:rPr lang="fa-IR" sz="5400" b="1" dirty="0" smtClean="0">
                <a:ln w="900" cmpd="sng">
                  <a:solidFill>
                    <a:sysClr val="windowText" lastClr="000000">
                      <a:alpha val="55000"/>
                    </a:sysClr>
                  </a:solidFill>
                  <a:prstDash val="solid"/>
                </a:ln>
                <a:solidFill>
                  <a:sysClr val="windowText" lastClr="000000"/>
                </a:solidFill>
                <a:effectLst>
                  <a:innerShdw blurRad="101600" dist="76200" dir="5400000">
                    <a:schemeClr val="accent1">
                      <a:satMod val="190000"/>
                      <a:tint val="100000"/>
                      <a:alpha val="74000"/>
                    </a:schemeClr>
                  </a:innerShdw>
                </a:effectLst>
                <a:cs typeface="2  Baran" pitchFamily="2" charset="-78"/>
              </a:rPr>
              <a:t>هشدارِغیبت</a:t>
            </a:r>
            <a:endParaRPr lang="fa-IR" sz="5400" b="1" dirty="0">
              <a:ln w="900" cmpd="sng">
                <a:solidFill>
                  <a:sysClr val="windowText" lastClr="000000">
                    <a:alpha val="55000"/>
                  </a:sysClr>
                </a:solidFill>
                <a:prstDash val="solid"/>
              </a:ln>
              <a:solidFill>
                <a:sysClr val="windowText" lastClr="000000"/>
              </a:solidFill>
              <a:effectLst>
                <a:innerShdw blurRad="101600" dist="76200" dir="5400000">
                  <a:schemeClr val="accent1">
                    <a:satMod val="190000"/>
                    <a:tint val="100000"/>
                    <a:alpha val="74000"/>
                  </a:schemeClr>
                </a:innerShdw>
              </a:effectLst>
              <a:cs typeface="2  Baran" pitchFamily="2" charset="-78"/>
            </a:endParaRPr>
          </a:p>
        </p:txBody>
      </p:sp>
      <p:sp>
        <p:nvSpPr>
          <p:cNvPr id="7" name="Curved Down Arrow 6"/>
          <p:cNvSpPr/>
          <p:nvPr/>
        </p:nvSpPr>
        <p:spPr>
          <a:xfrm>
            <a:off x="2428860" y="0"/>
            <a:ext cx="4500594" cy="1000108"/>
          </a:xfrm>
          <a:prstGeom prst="curvedDownArrow">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fa-IR">
              <a:solidFill>
                <a:schemeClr val="tx1"/>
              </a:solidFill>
            </a:endParaRPr>
          </a:p>
        </p:txBody>
      </p:sp>
      <p:sp>
        <p:nvSpPr>
          <p:cNvPr id="8" name="Rounded Rectangle 7"/>
          <p:cNvSpPr/>
          <p:nvPr/>
        </p:nvSpPr>
        <p:spPr>
          <a:xfrm>
            <a:off x="214282" y="1285860"/>
            <a:ext cx="8786874" cy="2571768"/>
          </a:xfrm>
          <a:prstGeom prst="roundRect">
            <a:avLst/>
          </a:prstGeom>
          <a:scene3d>
            <a:camera prst="orthographicFront"/>
            <a:lightRig rig="threePt" dir="t"/>
          </a:scene3d>
          <a:sp3d>
            <a:bevelT prst="slope"/>
          </a:sp3d>
        </p:spPr>
        <p:style>
          <a:lnRef idx="2">
            <a:schemeClr val="dk1"/>
          </a:lnRef>
          <a:fillRef idx="1">
            <a:schemeClr val="lt1"/>
          </a:fillRef>
          <a:effectRef idx="0">
            <a:schemeClr val="dk1"/>
          </a:effectRef>
          <a:fontRef idx="minor">
            <a:schemeClr val="dk1"/>
          </a:fontRef>
        </p:style>
        <p:txBody>
          <a:bodyPr rtlCol="1" anchor="ctr">
            <a:sp3d extrusionH="57150">
              <a:bevelT w="38100" h="38100" prst="relaxedInset"/>
            </a:sp3d>
          </a:bodyPr>
          <a:lstStyle/>
          <a:p>
            <a:pPr algn="justLow">
              <a:buNone/>
            </a:pPr>
            <a:r>
              <a:rPr lang="fa-IR" sz="3200" b="1" dirty="0" smtClean="0">
                <a:ln w="900" cmpd="sng">
                  <a:solidFill>
                    <a:srgbClr val="FFFF00">
                      <a:alpha val="55000"/>
                    </a:srgbClr>
                  </a:solidFill>
                  <a:prstDash val="solid"/>
                </a:ln>
                <a:solidFill>
                  <a:srgbClr val="00B050"/>
                </a:solidFill>
                <a:effectLst>
                  <a:innerShdw blurRad="101600" dist="76200" dir="5400000">
                    <a:schemeClr val="accent1">
                      <a:satMod val="190000"/>
                      <a:tint val="100000"/>
                      <a:alpha val="74000"/>
                    </a:schemeClr>
                  </a:innerShdw>
                </a:effectLst>
              </a:rPr>
              <a:t>« عن أبي جعفر </a:t>
            </a:r>
            <a:r>
              <a:rPr lang="fa-IR" sz="3200" b="1" dirty="0" smtClean="0">
                <a:ln w="900" cmpd="sng">
                  <a:solidFill>
                    <a:srgbClr val="FFFF00">
                      <a:alpha val="55000"/>
                    </a:srgbClr>
                  </a:solidFill>
                  <a:prstDash val="solid"/>
                </a:ln>
                <a:solidFill>
                  <a:srgbClr val="00B050"/>
                </a:solidFill>
                <a:effectLst>
                  <a:innerShdw blurRad="101600" dist="76200" dir="5400000">
                    <a:schemeClr val="accent1">
                      <a:satMod val="190000"/>
                      <a:tint val="100000"/>
                      <a:alpha val="74000"/>
                    </a:schemeClr>
                  </a:innerShdw>
                </a:effectLst>
                <a:cs typeface="Arabic Style" pitchFamily="2" charset="-78"/>
              </a:rPr>
              <a:t>علیه السلام...</a:t>
            </a:r>
            <a:r>
              <a:rPr lang="fa-IR" sz="3200" b="1" dirty="0" smtClean="0">
                <a:ln w="900" cmpd="sng">
                  <a:solidFill>
                    <a:srgbClr val="FFFF00">
                      <a:alpha val="55000"/>
                    </a:srgbClr>
                  </a:solidFill>
                  <a:prstDash val="solid"/>
                </a:ln>
                <a:solidFill>
                  <a:srgbClr val="00B050"/>
                </a:solidFill>
                <a:effectLst>
                  <a:innerShdw blurRad="101600" dist="76200" dir="5400000">
                    <a:schemeClr val="accent1">
                      <a:satMod val="190000"/>
                      <a:tint val="100000"/>
                      <a:alpha val="74000"/>
                    </a:schemeClr>
                  </a:innerShdw>
                </a:effectLst>
              </a:rPr>
              <a:t>قال هذه نزلت في القائم يقول إن أصبح إمامكم غائبا عنكم لا تدرون أين هو فمن يأتيكم بإمام ظاهر يأتيكم بأخبار السماء و الأرض و حلال الله جل و عز و حرامه ثم قال </a:t>
            </a:r>
            <a:r>
              <a:rPr lang="fa-IR" sz="3200" b="1" dirty="0" smtClean="0">
                <a:ln w="900" cmpd="sng">
                  <a:solidFill>
                    <a:srgbClr val="FFFF00">
                      <a:alpha val="55000"/>
                    </a:srgbClr>
                  </a:solidFill>
                  <a:prstDash val="solid"/>
                </a:ln>
                <a:solidFill>
                  <a:srgbClr val="00B050"/>
                </a:solidFill>
                <a:effectLst>
                  <a:innerShdw blurRad="101600" dist="76200" dir="5400000">
                    <a:schemeClr val="accent1">
                      <a:satMod val="190000"/>
                      <a:tint val="100000"/>
                      <a:alpha val="74000"/>
                    </a:schemeClr>
                  </a:innerShdw>
                </a:effectLst>
                <a:cs typeface="Arabic Style" pitchFamily="2" charset="-78"/>
              </a:rPr>
              <a:t>علیه السلام </a:t>
            </a:r>
            <a:r>
              <a:rPr lang="fa-IR" sz="3200" b="1" dirty="0" smtClean="0">
                <a:ln w="900" cmpd="sng">
                  <a:solidFill>
                    <a:srgbClr val="FFFF00">
                      <a:alpha val="55000"/>
                    </a:srgbClr>
                  </a:solidFill>
                  <a:prstDash val="solid"/>
                </a:ln>
                <a:solidFill>
                  <a:srgbClr val="00B050"/>
                </a:solidFill>
                <a:effectLst>
                  <a:innerShdw blurRad="101600" dist="76200" dir="5400000">
                    <a:schemeClr val="accent1">
                      <a:satMod val="190000"/>
                      <a:tint val="100000"/>
                      <a:alpha val="74000"/>
                    </a:schemeClr>
                  </a:innerShdw>
                </a:effectLst>
              </a:rPr>
              <a:t>و الله ما جاء تأويل هذه الآية و لا بد أن يجي‏ء تأويلها »</a:t>
            </a:r>
            <a:r>
              <a:rPr lang="fa-IR" sz="2400" b="1" dirty="0" smtClean="0">
                <a:ln w="900" cmpd="sng">
                  <a:solidFill>
                    <a:srgbClr val="FFFF00">
                      <a:alpha val="55000"/>
                    </a:srgbClr>
                  </a:solidFill>
                  <a:prstDash val="solid"/>
                </a:ln>
                <a:solidFill>
                  <a:srgbClr val="00B050"/>
                </a:solidFill>
                <a:effectLst>
                  <a:innerShdw blurRad="101600" dist="76200" dir="5400000">
                    <a:schemeClr val="accent1">
                      <a:satMod val="190000"/>
                      <a:tint val="100000"/>
                      <a:alpha val="74000"/>
                    </a:schemeClr>
                  </a:innerShdw>
                </a:effectLst>
              </a:rPr>
              <a:t>              </a:t>
            </a:r>
            <a:r>
              <a:rPr lang="fa-IR" sz="1600" b="1" dirty="0" smtClean="0">
                <a:ln w="900" cmpd="sng">
                  <a:solidFill>
                    <a:srgbClr val="FFFF00">
                      <a:alpha val="55000"/>
                    </a:srgbClr>
                  </a:solidFill>
                  <a:prstDash val="solid"/>
                </a:ln>
                <a:solidFill>
                  <a:srgbClr val="00B050"/>
                </a:solidFill>
                <a:effectLst>
                  <a:innerShdw blurRad="101600" dist="76200" dir="5400000">
                    <a:schemeClr val="accent1">
                      <a:satMod val="190000"/>
                      <a:tint val="100000"/>
                      <a:alpha val="74000"/>
                    </a:schemeClr>
                  </a:innerShdw>
                </a:effectLst>
              </a:rPr>
              <a:t>کمال الدین ج1 ص325 باب 32 ح 3</a:t>
            </a:r>
          </a:p>
        </p:txBody>
      </p:sp>
      <p:sp>
        <p:nvSpPr>
          <p:cNvPr id="9" name="Rounded Rectangle 8"/>
          <p:cNvSpPr/>
          <p:nvPr/>
        </p:nvSpPr>
        <p:spPr>
          <a:xfrm>
            <a:off x="214282" y="4000504"/>
            <a:ext cx="8786874" cy="2714644"/>
          </a:xfrm>
          <a:prstGeom prst="roundRect">
            <a:avLst/>
          </a:prstGeom>
          <a:scene3d>
            <a:camera prst="orthographicFront"/>
            <a:lightRig rig="threePt" dir="t"/>
          </a:scene3d>
          <a:sp3d>
            <a:bevelT prst="slope"/>
          </a:sp3d>
        </p:spPr>
        <p:style>
          <a:lnRef idx="2">
            <a:schemeClr val="dk1"/>
          </a:lnRef>
          <a:fillRef idx="1">
            <a:schemeClr val="lt1"/>
          </a:fillRef>
          <a:effectRef idx="0">
            <a:schemeClr val="dk1"/>
          </a:effectRef>
          <a:fontRef idx="minor">
            <a:schemeClr val="dk1"/>
          </a:fontRef>
        </p:style>
        <p:txBody>
          <a:bodyPr rtlCol="1" anchor="ctr">
            <a:sp3d extrusionH="57150">
              <a:bevelT w="38100" h="38100" prst="relaxedInset"/>
            </a:sp3d>
          </a:bodyPr>
          <a:lstStyle/>
          <a:p>
            <a:pPr algn="ctr" rtl="1"/>
            <a:endParaRPr lang="fa-IR" sz="3200" b="1" dirty="0" smtClean="0">
              <a:ln w="17780" cmpd="sng">
                <a:solidFill>
                  <a:srgbClr val="00B050"/>
                </a:solidFill>
                <a:prstDash val="solid"/>
                <a:miter lim="800000"/>
              </a:ln>
              <a:solidFill>
                <a:srgbClr val="002060"/>
              </a:solidFill>
              <a:cs typeface="2  Baran" pitchFamily="2" charset="-78"/>
            </a:endParaRPr>
          </a:p>
          <a:p>
            <a:pPr algn="ctr" rtl="1"/>
            <a:r>
              <a:rPr lang="fa-IR" sz="3200" b="1" dirty="0" smtClean="0">
                <a:ln w="17780" cmpd="sng">
                  <a:solidFill>
                    <a:srgbClr val="00B050"/>
                  </a:solidFill>
                  <a:prstDash val="solid"/>
                  <a:miter lim="800000"/>
                </a:ln>
                <a:solidFill>
                  <a:srgbClr val="002060"/>
                </a:solidFill>
                <a:cs typeface="2  Baran" pitchFamily="2" charset="-78"/>
              </a:rPr>
              <a:t>إمام باقر علیه السلام می فرمایند:</a:t>
            </a:r>
          </a:p>
          <a:p>
            <a:pPr algn="ctr" rtl="1"/>
            <a:r>
              <a:rPr lang="fa-IR" sz="3200" b="1" dirty="0" smtClean="0">
                <a:ln w="17780" cmpd="sng">
                  <a:solidFill>
                    <a:srgbClr val="00B050"/>
                  </a:solidFill>
                  <a:prstDash val="solid"/>
                  <a:miter lim="800000"/>
                </a:ln>
                <a:solidFill>
                  <a:srgbClr val="002060"/>
                </a:solidFill>
                <a:cs typeface="2  Baran" pitchFamily="2" charset="-78"/>
              </a:rPr>
              <a:t>این آیه در مورد حضرت مهدی علیه السلام نازل شده است خداوند می فرماید: اگر روزی إمامتان از شما پنهان شد به گونه ای که ندانید او کجاست پس چه کسی إمام ظاهری در إختیار شما قرار می دهد که او </a:t>
            </a:r>
            <a:r>
              <a:rPr lang="en-US" sz="3200" b="1" dirty="0" smtClean="0">
                <a:ln w="17780" cmpd="sng">
                  <a:solidFill>
                    <a:srgbClr val="00B050"/>
                  </a:solidFill>
                  <a:prstDash val="solid"/>
                  <a:miter lim="800000"/>
                </a:ln>
                <a:solidFill>
                  <a:srgbClr val="002060"/>
                </a:solidFill>
                <a:cs typeface="2  Baran" pitchFamily="2" charset="-78"/>
              </a:rPr>
              <a:t> </a:t>
            </a:r>
            <a:r>
              <a:rPr lang="fa-IR" sz="3200" b="1" dirty="0" smtClean="0">
                <a:ln w="17780" cmpd="sng">
                  <a:solidFill>
                    <a:srgbClr val="00B050"/>
                  </a:solidFill>
                  <a:prstDash val="solid"/>
                  <a:miter lim="800000"/>
                </a:ln>
                <a:solidFill>
                  <a:srgbClr val="002060"/>
                </a:solidFill>
                <a:cs typeface="2  Baran" pitchFamily="2" charset="-78"/>
              </a:rPr>
              <a:t>أخبار آسمان و زمین و حلال و حرام إلهی را برای شما بیاورد ؟ ! و...</a:t>
            </a:r>
          </a:p>
          <a:p>
            <a:pPr algn="ctr"/>
            <a:endParaRPr lang="fa-IR" sz="3200" b="1" dirty="0">
              <a:ln w="17780" cmpd="sng">
                <a:solidFill>
                  <a:srgbClr val="00B050"/>
                </a:solidFill>
                <a:prstDash val="solid"/>
                <a:miter lim="800000"/>
              </a:ln>
              <a:solidFill>
                <a:srgbClr val="002060"/>
              </a:solidFill>
              <a:cs typeface="2  Baran" pitchFamily="2" charset="-78"/>
            </a:endParaRPr>
          </a:p>
        </p:txBody>
      </p:sp>
    </p:spTree>
    <p:extLst>
      <p:ext uri="{BB962C8B-B14F-4D97-AF65-F5344CB8AC3E}">
        <p14:creationId xmlns:p14="http://schemas.microsoft.com/office/powerpoint/2010/main" val="5803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3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Content Placeholder 2"/>
          <p:cNvSpPr txBox="1">
            <a:spLocks/>
          </p:cNvSpPr>
          <p:nvPr/>
        </p:nvSpPr>
        <p:spPr>
          <a:xfrm>
            <a:off x="457200" y="357166"/>
            <a:ext cx="8229600" cy="62865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rtl="1"/>
            <a:endParaRPr lang="fa-IR" sz="5400" b="1" dirty="0">
              <a:ln w="900" cmpd="sng">
                <a:solidFill>
                  <a:srgbClr val="FFC000">
                    <a:alpha val="55000"/>
                  </a:srgbClr>
                </a:solidFill>
                <a:prstDash val="solid"/>
              </a:ln>
              <a:solidFill>
                <a:srgbClr val="00B050"/>
              </a:solidFill>
              <a:effectLst>
                <a:innerShdw blurRad="101600" dist="76200" dir="5400000">
                  <a:schemeClr val="accent1">
                    <a:satMod val="190000"/>
                    <a:tint val="100000"/>
                    <a:alpha val="74000"/>
                  </a:schemeClr>
                </a:innerShdw>
              </a:effectLst>
              <a:cs typeface="2  Baran" pitchFamily="2" charset="-78"/>
            </a:endParaRPr>
          </a:p>
        </p:txBody>
      </p:sp>
      <p:sp>
        <p:nvSpPr>
          <p:cNvPr id="7" name="Curved Down Arrow 6"/>
          <p:cNvSpPr/>
          <p:nvPr/>
        </p:nvSpPr>
        <p:spPr>
          <a:xfrm>
            <a:off x="2428860" y="0"/>
            <a:ext cx="4500594" cy="1000108"/>
          </a:xfrm>
          <a:prstGeom prst="curvedDownArrow">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fa-IR">
              <a:solidFill>
                <a:schemeClr val="tx1"/>
              </a:solidFill>
            </a:endParaRPr>
          </a:p>
        </p:txBody>
      </p:sp>
      <p:sp>
        <p:nvSpPr>
          <p:cNvPr id="8" name="Rounded Rectangle 7"/>
          <p:cNvSpPr/>
          <p:nvPr/>
        </p:nvSpPr>
        <p:spPr>
          <a:xfrm>
            <a:off x="2285984" y="1285860"/>
            <a:ext cx="4500594" cy="500066"/>
          </a:xfrm>
          <a:prstGeom prst="roundRect">
            <a:avLst/>
          </a:prstGeom>
          <a:scene3d>
            <a:camera prst="orthographicFront"/>
            <a:lightRig rig="threePt" dir="t"/>
          </a:scene3d>
          <a:sp3d>
            <a:bevelT prst="slope"/>
          </a:sp3d>
        </p:spPr>
        <p:style>
          <a:lnRef idx="2">
            <a:schemeClr val="dk1"/>
          </a:lnRef>
          <a:fillRef idx="1">
            <a:schemeClr val="lt1"/>
          </a:fillRef>
          <a:effectRef idx="0">
            <a:schemeClr val="dk1"/>
          </a:effectRef>
          <a:fontRef idx="minor">
            <a:schemeClr val="dk1"/>
          </a:fontRef>
        </p:style>
        <p:txBody>
          <a:bodyPr rtlCol="1" anchor="ctr">
            <a:sp3d extrusionH="57150">
              <a:bevelT w="38100" h="38100" prst="relaxedInset"/>
            </a:sp3d>
          </a:bodyPr>
          <a:lstStyle/>
          <a:p>
            <a:pPr algn="ctr">
              <a:buNone/>
            </a:pPr>
            <a:r>
              <a:rPr lang="fa-IR" sz="3200" dirty="0" smtClean="0">
                <a:ln w="18415" cmpd="sng">
                  <a:solidFill>
                    <a:srgbClr val="FFC000"/>
                  </a:solidFill>
                  <a:prstDash val="solid"/>
                </a:ln>
                <a:solidFill>
                  <a:srgbClr val="00B050"/>
                </a:solidFill>
                <a:effectLst>
                  <a:outerShdw blurRad="63500" dir="3600000" algn="tl" rotWithShape="0">
                    <a:srgbClr val="000000">
                      <a:alpha val="70000"/>
                    </a:srgbClr>
                  </a:outerShdw>
                </a:effectLst>
                <a:cs typeface="2  Badr" pitchFamily="2" charset="-78"/>
              </a:rPr>
              <a:t>نکات آیه :</a:t>
            </a:r>
          </a:p>
        </p:txBody>
      </p:sp>
      <p:sp>
        <p:nvSpPr>
          <p:cNvPr id="9" name="Rounded Rectangle 8"/>
          <p:cNvSpPr/>
          <p:nvPr/>
        </p:nvSpPr>
        <p:spPr>
          <a:xfrm>
            <a:off x="142844" y="2143092"/>
            <a:ext cx="8786874" cy="4714908"/>
          </a:xfrm>
          <a:prstGeom prst="roundRect">
            <a:avLst/>
          </a:prstGeom>
          <a:scene3d>
            <a:camera prst="orthographicFront"/>
            <a:lightRig rig="threePt" dir="t"/>
          </a:scene3d>
          <a:sp3d>
            <a:bevelT prst="slope"/>
          </a:sp3d>
        </p:spPr>
        <p:style>
          <a:lnRef idx="2">
            <a:schemeClr val="dk1"/>
          </a:lnRef>
          <a:fillRef idx="1">
            <a:schemeClr val="lt1"/>
          </a:fillRef>
          <a:effectRef idx="0">
            <a:schemeClr val="dk1"/>
          </a:effectRef>
          <a:fontRef idx="minor">
            <a:schemeClr val="dk1"/>
          </a:fontRef>
        </p:style>
        <p:txBody>
          <a:bodyPr rtlCol="1" anchor="ctr">
            <a:sp3d extrusionH="57150">
              <a:bevelT w="38100" h="38100" prst="relaxedInset"/>
            </a:sp3d>
          </a:bodyPr>
          <a:lstStyle/>
          <a:p>
            <a:pPr algn="r">
              <a:buNone/>
            </a:pPr>
            <a:r>
              <a:rPr lang="fa-IR" sz="5400" b="1" dirty="0" smtClean="0">
                <a:ln w="17780" cmpd="sng">
                  <a:solidFill>
                    <a:srgbClr val="FFFF00"/>
                  </a:solidFill>
                  <a:prstDash val="solid"/>
                  <a:miter lim="800000"/>
                </a:ln>
                <a:solidFill>
                  <a:srgbClr val="00B050"/>
                </a:solidFill>
                <a:effectLst>
                  <a:outerShdw blurRad="50800" algn="tl" rotWithShape="0">
                    <a:srgbClr val="000000"/>
                  </a:outerShdw>
                </a:effectLst>
                <a:cs typeface="2  Badr" pitchFamily="2" charset="-78"/>
              </a:rPr>
              <a:t>1 – هشدار نسبت به وقوع غیبت</a:t>
            </a:r>
          </a:p>
          <a:p>
            <a:pPr algn="r">
              <a:buNone/>
            </a:pPr>
            <a:r>
              <a:rPr lang="fa-IR" sz="5400" b="1" dirty="0" smtClean="0">
                <a:ln w="17780" cmpd="sng">
                  <a:solidFill>
                    <a:srgbClr val="FFFF00"/>
                  </a:solidFill>
                  <a:prstDash val="solid"/>
                  <a:miter lim="800000"/>
                </a:ln>
                <a:solidFill>
                  <a:srgbClr val="00B050"/>
                </a:solidFill>
                <a:effectLst>
                  <a:outerShdw blurRad="50800" algn="tl" rotWithShape="0">
                    <a:srgbClr val="000000"/>
                  </a:outerShdw>
                </a:effectLst>
                <a:cs typeface="2  Badr" pitchFamily="2" charset="-78"/>
              </a:rPr>
              <a:t>2 – نقش مردم در غیبت</a:t>
            </a:r>
          </a:p>
          <a:p>
            <a:pPr algn="r" rtl="1">
              <a:buNone/>
            </a:pPr>
            <a:r>
              <a:rPr lang="fa-IR" sz="5400" b="1" dirty="0" smtClean="0">
                <a:ln w="17780" cmpd="sng">
                  <a:solidFill>
                    <a:srgbClr val="FFFF00"/>
                  </a:solidFill>
                  <a:prstDash val="solid"/>
                  <a:miter lim="800000"/>
                </a:ln>
                <a:solidFill>
                  <a:srgbClr val="00B050"/>
                </a:solidFill>
                <a:effectLst>
                  <a:outerShdw blurRad="50800" algn="tl" rotWithShape="0">
                    <a:srgbClr val="000000"/>
                  </a:outerShdw>
                </a:effectLst>
                <a:cs typeface="2  Badr" pitchFamily="2" charset="-78"/>
              </a:rPr>
              <a:t>3- خسارت جبران ناپذیر در اثرِ غیبت</a:t>
            </a:r>
          </a:p>
          <a:p>
            <a:pPr algn="r">
              <a:buNone/>
            </a:pPr>
            <a:r>
              <a:rPr lang="fa-IR" sz="5400" b="1" dirty="0" smtClean="0">
                <a:ln w="17780" cmpd="sng">
                  <a:solidFill>
                    <a:srgbClr val="FFFF00"/>
                  </a:solidFill>
                  <a:prstDash val="solid"/>
                  <a:miter lim="800000"/>
                </a:ln>
                <a:solidFill>
                  <a:srgbClr val="00B050"/>
                </a:solidFill>
                <a:effectLst>
                  <a:outerShdw blurRad="50800" algn="tl" rotWithShape="0">
                    <a:srgbClr val="000000"/>
                  </a:outerShdw>
                </a:effectLst>
                <a:cs typeface="2  Badr" pitchFamily="2" charset="-78"/>
              </a:rPr>
              <a:t>4 – نقش بی بدیل إمام</a:t>
            </a:r>
          </a:p>
          <a:p>
            <a:pPr algn="r">
              <a:buNone/>
            </a:pPr>
            <a:r>
              <a:rPr lang="fa-IR" sz="5400" b="1" dirty="0" smtClean="0">
                <a:ln w="17780" cmpd="sng">
                  <a:solidFill>
                    <a:srgbClr val="FFFF00"/>
                  </a:solidFill>
                  <a:prstDash val="solid"/>
                  <a:miter lim="800000"/>
                </a:ln>
                <a:solidFill>
                  <a:srgbClr val="00B050"/>
                </a:solidFill>
                <a:effectLst>
                  <a:outerShdw blurRad="50800" algn="tl" rotWithShape="0">
                    <a:srgbClr val="000000"/>
                  </a:outerShdw>
                </a:effectLst>
                <a:cs typeface="2  Badr" pitchFamily="2" charset="-78"/>
              </a:rPr>
              <a:t>5 – لقب ماء معین</a:t>
            </a:r>
            <a:endParaRPr lang="en-US" sz="5400" b="1" dirty="0">
              <a:ln w="17780" cmpd="sng">
                <a:solidFill>
                  <a:srgbClr val="FFFF00"/>
                </a:solidFill>
                <a:prstDash val="solid"/>
                <a:miter lim="800000"/>
              </a:ln>
              <a:solidFill>
                <a:srgbClr val="00B050"/>
              </a:solidFill>
              <a:effectLst>
                <a:outerShdw blurRad="50800" algn="tl" rotWithShape="0">
                  <a:srgbClr val="000000"/>
                </a:outerShdw>
              </a:effectLst>
              <a:cs typeface="2  Badr" pitchFamily="2" charset="-78"/>
            </a:endParaRPr>
          </a:p>
        </p:txBody>
      </p:sp>
    </p:spTree>
    <p:extLst>
      <p:ext uri="{BB962C8B-B14F-4D97-AF65-F5344CB8AC3E}">
        <p14:creationId xmlns:p14="http://schemas.microsoft.com/office/powerpoint/2010/main" val="5803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ox(i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heckerboard(across)">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amond(in)">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3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7" name="Rounded Rectangle 6"/>
          <p:cNvSpPr/>
          <p:nvPr/>
        </p:nvSpPr>
        <p:spPr>
          <a:xfrm>
            <a:off x="1143000" y="609600"/>
            <a:ext cx="6934200" cy="139064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buNone/>
            </a:pPr>
            <a:r>
              <a:rPr lang="fa-IR" sz="3200" dirty="0" smtClean="0">
                <a:ln w="18415" cmpd="sng">
                  <a:solidFill>
                    <a:srgbClr val="00B0F0"/>
                  </a:solidFill>
                  <a:prstDash val="solid"/>
                </a:ln>
                <a:solidFill>
                  <a:srgbClr val="00B050"/>
                </a:solidFill>
                <a:effectLst>
                  <a:outerShdw blurRad="63500" dir="3600000" algn="tl" rotWithShape="0">
                    <a:srgbClr val="000000">
                      <a:alpha val="70000"/>
                    </a:srgbClr>
                  </a:outerShdw>
                </a:effectLst>
                <a:cs typeface="2  Tehran" pitchFamily="2" charset="-78"/>
              </a:rPr>
              <a:t>سایر آیاتی که دلالت بر  غیبتِ حضرت  دارد :</a:t>
            </a:r>
          </a:p>
        </p:txBody>
      </p:sp>
      <p:sp>
        <p:nvSpPr>
          <p:cNvPr id="8" name="Rounded Rectangle 7"/>
          <p:cNvSpPr/>
          <p:nvPr/>
        </p:nvSpPr>
        <p:spPr>
          <a:xfrm>
            <a:off x="285720" y="2143116"/>
            <a:ext cx="8501122" cy="4572032"/>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rtl="1">
              <a:lnSpc>
                <a:spcPct val="150000"/>
              </a:lnSpc>
            </a:pPr>
            <a:r>
              <a:rPr lang="fa-IR" sz="4000" b="1" dirty="0" smtClean="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cs typeface="2  Tehran" pitchFamily="2" charset="-78"/>
              </a:rPr>
              <a:t>« الَّذينَ يُؤْمِنُونَ بِالْغَيْب‏»</a:t>
            </a:r>
            <a:r>
              <a:rPr lang="fa-IR" sz="2000" dirty="0" smtClean="0">
                <a:ln>
                  <a:solidFill>
                    <a:schemeClr val="tx1"/>
                  </a:solidFill>
                </a:ln>
                <a:solidFill>
                  <a:schemeClr val="tx1"/>
                </a:solidFill>
                <a:cs typeface="2  Tehran" pitchFamily="2" charset="-78"/>
              </a:rPr>
              <a:t> بقره : 3</a:t>
            </a:r>
          </a:p>
          <a:p>
            <a:pPr algn="ctr" rtl="1">
              <a:lnSpc>
                <a:spcPct val="150000"/>
              </a:lnSpc>
            </a:pPr>
            <a:r>
              <a:rPr lang="fa-IR" sz="4000" b="1" dirty="0" smtClean="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cs typeface="2  Tehran" pitchFamily="2" charset="-78"/>
              </a:rPr>
              <a:t>« فَكَأَيِّنْ مِنْ قَرْيَةٍ أَهْلَكْناها وَ هِيَ ظالِمَةٌ فَهِيَ خاوِيَةٌ عَلى‏ عُرُوشِها وَ بِئْرٍ مُعَطَّلَةٍ وَ قَصْرٍ مَشيد» </a:t>
            </a:r>
            <a:r>
              <a:rPr lang="fa-IR" sz="2000" dirty="0" smtClean="0">
                <a:ln>
                  <a:solidFill>
                    <a:schemeClr val="tx1"/>
                  </a:solidFill>
                </a:ln>
                <a:solidFill>
                  <a:schemeClr val="tx1"/>
                </a:solidFill>
                <a:cs typeface="2  Tehran" pitchFamily="2" charset="-78"/>
              </a:rPr>
              <a:t>حج : 45</a:t>
            </a:r>
          </a:p>
          <a:p>
            <a:pPr algn="ctr" rtl="1">
              <a:lnSpc>
                <a:spcPct val="150000"/>
              </a:lnSpc>
            </a:pPr>
            <a:r>
              <a:rPr lang="fa-IR" sz="4400" b="1" dirty="0" smtClean="0">
                <a:ln w="18000">
                  <a:solidFill>
                    <a:sysClr val="windowText" lastClr="000000"/>
                  </a:solidFill>
                  <a:prstDash val="solid"/>
                  <a:miter lim="800000"/>
                </a:ln>
                <a:solidFill>
                  <a:sysClr val="windowText" lastClr="000000"/>
                </a:solidFill>
                <a:effectLst>
                  <a:outerShdw blurRad="25500" dist="23000" dir="7020000" algn="tl">
                    <a:srgbClr val="000000">
                      <a:alpha val="50000"/>
                    </a:srgbClr>
                  </a:outerShdw>
                </a:effectLst>
                <a:cs typeface="2  Tehran" pitchFamily="2" charset="-78"/>
              </a:rPr>
              <a:t>« فَلا أُقْسِمُ بِالْخُنَّسِ الْجَوارِ الْكُنَّسِ»</a:t>
            </a:r>
          </a:p>
          <a:p>
            <a:pPr algn="ctr" rtl="1">
              <a:lnSpc>
                <a:spcPct val="150000"/>
              </a:lnSpc>
            </a:pPr>
            <a:r>
              <a:rPr lang="fa-IR" sz="2000" dirty="0" smtClean="0">
                <a:ln>
                  <a:solidFill>
                    <a:schemeClr val="tx1"/>
                  </a:solidFill>
                </a:ln>
                <a:solidFill>
                  <a:schemeClr val="tx1"/>
                </a:solidFill>
                <a:cs typeface="2  Tehran" pitchFamily="2" charset="-78"/>
              </a:rPr>
              <a:t> تکویر : 15و 16 </a:t>
            </a:r>
            <a:endParaRPr lang="fa-IR" sz="2000" dirty="0">
              <a:ln>
                <a:solidFill>
                  <a:schemeClr val="tx1"/>
                </a:solidFill>
              </a:ln>
              <a:solidFill>
                <a:schemeClr val="tx1"/>
              </a:solidFill>
              <a:cs typeface="2  Tehran" pitchFamily="2" charset="-78"/>
            </a:endParaRPr>
          </a:p>
        </p:txBody>
      </p:sp>
    </p:spTree>
    <p:extLst>
      <p:ext uri="{BB962C8B-B14F-4D97-AF65-F5344CB8AC3E}">
        <p14:creationId xmlns:p14="http://schemas.microsoft.com/office/powerpoint/2010/main" val="5803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1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8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ویژگی های</a:t>
            </a:r>
          </a:p>
          <a:p>
            <a:pPr rtl="1">
              <a:lnSpc>
                <a:spcPct val="150000"/>
              </a:lnSpc>
            </a:pPr>
            <a:r>
              <a:rPr lang="fa-IR" sz="8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موعود موجود غائب</a:t>
            </a:r>
            <a:endParaRPr lang="fa-IR"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3393369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3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2"/>
          <p:cNvSpPr txBox="1">
            <a:spLocks/>
          </p:cNvSpPr>
          <p:nvPr/>
        </p:nvSpPr>
        <p:spPr>
          <a:xfrm>
            <a:off x="0" y="381000"/>
            <a:ext cx="8858312" cy="3962400"/>
          </a:xfrm>
          <a:prstGeom prst="rect">
            <a:avLst/>
          </a:prstGeom>
        </p:spPr>
        <p:txBody>
          <a:bodyPr vert="horz" lIns="91440" tIns="45720" rIns="91440" bIns="45720" rtlCol="1">
            <a:no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marL="342900" lvl="0" indent="-342900" algn="ctr">
              <a:spcBef>
                <a:spcPct val="20000"/>
              </a:spcBef>
              <a:defRPr/>
            </a:pPr>
            <a:r>
              <a:rPr lang="fa-IR" sz="6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أَ لَمْ تَرَوْا أَنَّ اللَّهَ سَخَّرَ لَكُمْ ما فِي السَّماواتِ وَ ما فِي الْأَرْضِ وَ أَسْبَغَ عَلَيْكُمْ نِعَمَهُ ظاهِرَةً وَ باطِنَة</a:t>
            </a:r>
          </a:p>
          <a:p>
            <a:pPr marL="342900" lvl="0" indent="-342900" algn="ctr">
              <a:spcBef>
                <a:spcPct val="20000"/>
              </a:spcBef>
              <a:defRPr/>
            </a:pPr>
            <a:r>
              <a:rPr kumimoji="0" lang="fa-IR" sz="4400" b="1" i="0" u="none" strike="noStrike" kern="1200" normalizeH="0" baseline="0" noProof="0" dirty="0" smtClean="0">
                <a:ln w="11430"/>
                <a:solidFill>
                  <a:schemeClr val="accent6">
                    <a:lumMod val="75000"/>
                  </a:schemeClr>
                </a:solidFill>
                <a:effectLst>
                  <a:outerShdw blurRad="50800" dist="39000" dir="5460000" algn="tl">
                    <a:srgbClr val="000000">
                      <a:alpha val="38000"/>
                    </a:srgbClr>
                  </a:outerShdw>
                </a:effectLst>
                <a:uLnTx/>
                <a:uFillTx/>
                <a:cs typeface="2  Badr" pitchFamily="2" charset="-78"/>
              </a:rPr>
              <a:t>لقمان: 20</a:t>
            </a:r>
            <a:endParaRPr kumimoji="0" lang="fa-IR" sz="4400" b="1" i="0" u="none" strike="noStrike" kern="1200" normalizeH="0" baseline="0" noProof="0" dirty="0">
              <a:ln w="11430"/>
              <a:solidFill>
                <a:schemeClr val="accent6">
                  <a:lumMod val="75000"/>
                </a:schemeClr>
              </a:solidFill>
              <a:effectLst>
                <a:outerShdw blurRad="50800" dist="39000" dir="5460000" algn="tl">
                  <a:srgbClr val="000000">
                    <a:alpha val="38000"/>
                  </a:srgbClr>
                </a:outerShdw>
              </a:effectLst>
              <a:uLnTx/>
              <a:uFillTx/>
              <a:cs typeface="2  Badr" pitchFamily="2" charset="-78"/>
            </a:endParaRPr>
          </a:p>
        </p:txBody>
      </p:sp>
      <p:sp>
        <p:nvSpPr>
          <p:cNvPr id="7" name="Subtitle 6"/>
          <p:cNvSpPr>
            <a:spLocks noGrp="1"/>
          </p:cNvSpPr>
          <p:nvPr>
            <p:ph type="subTitle" idx="1"/>
          </p:nvPr>
        </p:nvSpPr>
        <p:spPr>
          <a:xfrm>
            <a:off x="228600" y="4572000"/>
            <a:ext cx="8715375" cy="1938992"/>
          </a:xfrm>
          <a:prstGeom prst="rect">
            <a:avLst/>
          </a:prstGeom>
        </p:spPr>
        <p:txBody>
          <a:bodyPr wrap="square">
            <a:spAutoFit/>
            <a:scene3d>
              <a:camera prst="orthographicFront"/>
              <a:lightRig rig="flat" dir="tl">
                <a:rot lat="0" lon="0" rev="6600000"/>
              </a:lightRig>
            </a:scene3d>
            <a:sp3d extrusionH="25400" contourW="8890">
              <a:bevelT w="38100" h="31750" prst="riblet"/>
              <a:contourClr>
                <a:schemeClr val="accent2">
                  <a:shade val="75000"/>
                </a:schemeClr>
              </a:contourClr>
            </a:sp3d>
          </a:bodyPr>
          <a:lstStyle/>
          <a:p>
            <a:pPr algn="ctr"/>
            <a:r>
              <a:rPr lang="fa-IR" sz="4000" b="1" dirty="0" smtClean="0">
                <a:ln w="11430">
                  <a:solidFill>
                    <a:srgbClr val="00B050"/>
                  </a:solidFill>
                </a:ln>
                <a:solidFill>
                  <a:srgbClr val="0070C0"/>
                </a:solidFill>
                <a:effectLst>
                  <a:glow rad="101600">
                    <a:schemeClr val="accent3">
                      <a:satMod val="175000"/>
                      <a:alpha val="40000"/>
                    </a:schemeClr>
                  </a:glow>
                  <a:outerShdw blurRad="50800" dist="39000" dir="5460000" algn="tl">
                    <a:srgbClr val="000000">
                      <a:alpha val="38000"/>
                    </a:srgbClr>
                  </a:outerShdw>
                </a:effectLst>
                <a:cs typeface="2  Mitra" pitchFamily="2" charset="-78"/>
              </a:rPr>
              <a:t>آيا نديديد خداوند آنچه را در آسمانها و زمين است مسخّر شما كرده، و نعمتهاى آشكار و پنهان خود را به طور فراوان بر شما ارزانى داشته است؟</a:t>
            </a:r>
            <a:endParaRPr lang="en-US" sz="4000" b="1" dirty="0">
              <a:ln w="11430">
                <a:solidFill>
                  <a:srgbClr val="00B050"/>
                </a:solidFill>
              </a:ln>
              <a:solidFill>
                <a:srgbClr val="0070C0"/>
              </a:solidFill>
              <a:effectLst>
                <a:glow rad="101600">
                  <a:schemeClr val="accent3">
                    <a:satMod val="175000"/>
                    <a:alpha val="40000"/>
                  </a:schemeClr>
                </a:glow>
                <a:outerShdw blurRad="50800" dist="39000" dir="5460000" algn="tl">
                  <a:srgbClr val="000000">
                    <a:alpha val="38000"/>
                  </a:srgbClr>
                </a:outerShdw>
              </a:effectLst>
              <a:cs typeface="2  Mitr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3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2"/>
          <p:cNvSpPr txBox="1">
            <a:spLocks/>
          </p:cNvSpPr>
          <p:nvPr/>
        </p:nvSpPr>
        <p:spPr>
          <a:xfrm>
            <a:off x="0" y="0"/>
            <a:ext cx="9144000" cy="6858000"/>
          </a:xfrm>
          <a:prstGeom prst="rect">
            <a:avLst/>
          </a:prstGeom>
        </p:spPr>
        <p:txBody>
          <a:bodyPr vert="horz" lIns="91440" tIns="45720" rIns="91440" bIns="45720" rtlCol="1">
            <a:no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marL="342900" lvl="0" indent="-342900" algn="ctr">
              <a:spcBef>
                <a:spcPct val="20000"/>
              </a:spcBef>
              <a:defRPr/>
            </a:pPr>
            <a:endParaRPr lang="fa-IR" sz="6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lgn="ctr">
              <a:spcBef>
                <a:spcPct val="20000"/>
              </a:spcBef>
              <a:defRPr/>
            </a:pPr>
            <a:r>
              <a:rPr lang="fa-IR" sz="9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«إِنَّما </a:t>
            </a:r>
            <a:r>
              <a:rPr lang="fa-IR" sz="96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أَنْتَ </a:t>
            </a:r>
            <a:r>
              <a:rPr lang="fa-IR" sz="9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مُنْذِرٌ</a:t>
            </a:r>
          </a:p>
          <a:p>
            <a:pPr marL="342900" lvl="0" indent="-342900" algn="ctr">
              <a:spcBef>
                <a:spcPct val="20000"/>
              </a:spcBef>
              <a:defRPr/>
            </a:pPr>
            <a:r>
              <a:rPr lang="fa-IR" sz="9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t>
            </a:r>
            <a:r>
              <a:rPr lang="fa-IR" sz="96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وَ لِكُلِّ قَوْمٍ </a:t>
            </a:r>
            <a:r>
              <a:rPr lang="fa-IR" sz="16600" b="1" dirty="0" smtClean="0">
                <a:ln w="900" cmpd="sng">
                  <a:solidFill>
                    <a:srgbClr val="00B050">
                      <a:alpha val="55000"/>
                    </a:srgbClr>
                  </a:solidFill>
                  <a:prstDash val="solid"/>
                </a:ln>
                <a:solidFill>
                  <a:srgbClr val="00B0F0"/>
                </a:solidFill>
                <a:effectLst>
                  <a:innerShdw blurRad="101600" dist="76200" dir="5400000">
                    <a:schemeClr val="accent1">
                      <a:satMod val="190000"/>
                      <a:tint val="100000"/>
                      <a:alpha val="74000"/>
                    </a:schemeClr>
                  </a:innerShdw>
                </a:effectLst>
                <a:cs typeface="2  Badr" pitchFamily="2" charset="-78"/>
              </a:rPr>
              <a:t>هاد</a:t>
            </a:r>
            <a:r>
              <a:rPr lang="fa-IR" sz="16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a:t>
            </a:r>
            <a:r>
              <a:rPr lang="fa-IR" sz="9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a:t>
            </a:r>
            <a:r>
              <a:rPr lang="fa-IR" sz="11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r>
            <a:br>
              <a:rPr lang="fa-IR" sz="11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br>
            <a:r>
              <a:rPr lang="fa-IR" sz="10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t>
            </a:r>
            <a:endParaRPr lang="fa-IR" sz="6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lgn="ctr">
              <a:spcBef>
                <a:spcPct val="20000"/>
              </a:spcBef>
              <a:defRPr/>
            </a:pPr>
            <a:r>
              <a:rPr kumimoji="0" lang="fa-IR" sz="4400" b="1" i="0" u="none" strike="noStrike" kern="1200" normalizeH="0" baseline="0" noProof="0" dirty="0" smtClean="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rPr>
              <a:t>رعد: 7</a:t>
            </a:r>
            <a:endParaRPr kumimoji="0" lang="fa-IR" sz="4400" b="1" i="0" u="none" strike="noStrike" kern="1200" normalizeH="0" baseline="0" noProof="0" dirty="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endParaRPr>
          </a:p>
        </p:txBody>
      </p:sp>
    </p:spTree>
    <p:extLst>
      <p:ext uri="{BB962C8B-B14F-4D97-AF65-F5344CB8AC3E}">
        <p14:creationId xmlns:p14="http://schemas.microsoft.com/office/powerpoint/2010/main" val="11809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3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2"/>
          <p:cNvSpPr txBox="1">
            <a:spLocks/>
          </p:cNvSpPr>
          <p:nvPr/>
        </p:nvSpPr>
        <p:spPr>
          <a:xfrm>
            <a:off x="0" y="0"/>
            <a:ext cx="9144000" cy="6858000"/>
          </a:xfrm>
          <a:prstGeom prst="rect">
            <a:avLst/>
          </a:prstGeom>
        </p:spPr>
        <p:txBody>
          <a:bodyPr vert="horz" lIns="91440" tIns="45720" rIns="91440" bIns="45720" rtlCol="1">
            <a:no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marL="342900" lvl="0" indent="-342900" algn="ctr">
              <a:spcBef>
                <a:spcPct val="20000"/>
              </a:spcBef>
              <a:defRPr/>
            </a:pPr>
            <a:endParaRPr lang="fa-IR" sz="6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lgn="ctr">
              <a:spcBef>
                <a:spcPct val="20000"/>
              </a:spcBef>
              <a:defRPr/>
            </a:pPr>
            <a:endParaRPr lang="fa-IR" sz="6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lgn="ctr">
              <a:spcBef>
                <a:spcPct val="20000"/>
              </a:spcBef>
              <a:defRPr/>
            </a:pPr>
            <a:r>
              <a:rPr lang="fa-IR" sz="110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«بَقِيَّتُ اللَّهِ </a:t>
            </a:r>
            <a:r>
              <a:rPr lang="fa-IR" sz="13200" b="1" dirty="0">
                <a:ln w="900" cmpd="sng">
                  <a:solidFill>
                    <a:srgbClr val="00B050">
                      <a:alpha val="55000"/>
                    </a:srgbClr>
                  </a:solidFill>
                  <a:prstDash val="solid"/>
                </a:ln>
                <a:solidFill>
                  <a:srgbClr val="00B0F0"/>
                </a:solidFill>
                <a:effectLst>
                  <a:innerShdw blurRad="101600" dist="76200" dir="5400000">
                    <a:schemeClr val="accent1">
                      <a:satMod val="190000"/>
                      <a:tint val="100000"/>
                      <a:alpha val="74000"/>
                    </a:schemeClr>
                  </a:innerShdw>
                </a:effectLst>
                <a:cs typeface="2  Badr" pitchFamily="2" charset="-78"/>
              </a:rPr>
              <a:t>خَيْر</a:t>
            </a:r>
            <a:r>
              <a:rPr lang="fa-IR" sz="1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2  Badr" pitchFamily="2" charset="-78"/>
              </a:rPr>
              <a:t>ٌ</a:t>
            </a:r>
            <a:r>
              <a:rPr lang="fa-IR" sz="110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لَكُم»</a:t>
            </a:r>
            <a:r>
              <a:rPr lang="fa-IR" sz="11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r>
            <a:br>
              <a:rPr lang="fa-IR" sz="11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br>
            <a:r>
              <a:rPr lang="fa-IR" sz="10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t>
            </a:r>
            <a:endParaRPr lang="fa-IR" sz="65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lgn="ctr">
              <a:spcBef>
                <a:spcPct val="20000"/>
              </a:spcBef>
              <a:defRPr/>
            </a:pPr>
            <a:r>
              <a:rPr kumimoji="0" lang="fa-IR" sz="4400" b="1" i="0" u="none" strike="noStrike" kern="1200" normalizeH="0" baseline="0" noProof="0" dirty="0" smtClean="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rPr>
              <a:t>هود: 86</a:t>
            </a:r>
            <a:endParaRPr kumimoji="0" lang="fa-IR" sz="4400" b="1" i="0" u="none" strike="noStrike" kern="1200" normalizeH="0" baseline="0" noProof="0" dirty="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endParaRPr>
          </a:p>
        </p:txBody>
      </p:sp>
    </p:spTree>
    <p:extLst>
      <p:ext uri="{BB962C8B-B14F-4D97-AF65-F5344CB8AC3E}">
        <p14:creationId xmlns:p14="http://schemas.microsoft.com/office/powerpoint/2010/main" val="2938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3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2"/>
          <p:cNvSpPr txBox="1">
            <a:spLocks/>
          </p:cNvSpPr>
          <p:nvPr/>
        </p:nvSpPr>
        <p:spPr>
          <a:xfrm>
            <a:off x="0" y="0"/>
            <a:ext cx="9144000" cy="6858000"/>
          </a:xfrm>
          <a:prstGeom prst="rect">
            <a:avLst/>
          </a:prstGeom>
        </p:spPr>
        <p:txBody>
          <a:bodyPr vert="horz" lIns="91440" tIns="45720" rIns="91440" bIns="45720" rtlCol="1">
            <a:no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marL="342900" lvl="0" indent="-342900" algn="ctr">
              <a:spcBef>
                <a:spcPct val="20000"/>
              </a:spcBef>
              <a:defRPr/>
            </a:pPr>
            <a:endParaRPr kumimoji="0" lang="fa-IR" sz="4400" b="1" i="0" u="none" strike="noStrike" kern="1200" normalizeH="0" baseline="0" noProof="0" dirty="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endParaRPr>
          </a:p>
        </p:txBody>
      </p:sp>
      <p:sp>
        <p:nvSpPr>
          <p:cNvPr id="7" name="6-Point Star 6"/>
          <p:cNvSpPr/>
          <p:nvPr/>
        </p:nvSpPr>
        <p:spPr>
          <a:xfrm>
            <a:off x="0" y="0"/>
            <a:ext cx="9144000" cy="1500174"/>
          </a:xfrm>
          <a:prstGeom prst="star6">
            <a:avLst/>
          </a:prstGeom>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fa-IR" sz="4000" dirty="0" smtClean="0">
                <a:ln w="18415" cmpd="sng">
                  <a:solidFill>
                    <a:srgbClr val="FFFF00"/>
                  </a:solidFill>
                  <a:prstDash val="solid"/>
                </a:ln>
                <a:solidFill>
                  <a:srgbClr val="00B050"/>
                </a:solidFill>
                <a:effectLst>
                  <a:outerShdw blurRad="63500" dir="3600000" algn="tl" rotWithShape="0">
                    <a:srgbClr val="000000">
                      <a:alpha val="70000"/>
                    </a:srgbClr>
                  </a:outerShdw>
                </a:effectLst>
              </a:rPr>
              <a:t>إمام باقر </a:t>
            </a:r>
            <a:r>
              <a:rPr lang="fa-IR" sz="1600" dirty="0" smtClean="0">
                <a:ln w="18415" cmpd="sng">
                  <a:solidFill>
                    <a:srgbClr val="FFFF00"/>
                  </a:solidFill>
                  <a:prstDash val="solid"/>
                </a:ln>
                <a:solidFill>
                  <a:srgbClr val="00B050"/>
                </a:solidFill>
                <a:effectLst>
                  <a:outerShdw blurRad="63500" dir="3600000" algn="tl" rotWithShape="0">
                    <a:srgbClr val="000000">
                      <a:alpha val="70000"/>
                    </a:srgbClr>
                  </a:outerShdw>
                </a:effectLst>
              </a:rPr>
              <a:t>علیه السلام </a:t>
            </a:r>
            <a:r>
              <a:rPr lang="fa-IR" sz="4000" dirty="0" smtClean="0">
                <a:ln w="18415" cmpd="sng">
                  <a:solidFill>
                    <a:srgbClr val="FFFF00"/>
                  </a:solidFill>
                  <a:prstDash val="solid"/>
                </a:ln>
                <a:solidFill>
                  <a:srgbClr val="00B050"/>
                </a:solidFill>
                <a:effectLst>
                  <a:outerShdw blurRad="63500" dir="3600000" algn="tl" rotWithShape="0">
                    <a:srgbClr val="000000">
                      <a:alpha val="70000"/>
                    </a:srgbClr>
                  </a:outerShdw>
                </a:effectLst>
              </a:rPr>
              <a:t>می فرماید :</a:t>
            </a:r>
            <a:endParaRPr lang="en-US" sz="4000" dirty="0" smtClean="0">
              <a:ln w="18415" cmpd="sng">
                <a:solidFill>
                  <a:srgbClr val="FFFF00"/>
                </a:solidFill>
                <a:prstDash val="solid"/>
              </a:ln>
              <a:solidFill>
                <a:srgbClr val="00B050"/>
              </a:solidFill>
              <a:effectLst>
                <a:outerShdw blurRad="63500" dir="3600000" algn="tl" rotWithShape="0">
                  <a:srgbClr val="000000">
                    <a:alpha val="70000"/>
                  </a:srgbClr>
                </a:outerShdw>
              </a:effectLst>
            </a:endParaRPr>
          </a:p>
        </p:txBody>
      </p:sp>
      <p:sp>
        <p:nvSpPr>
          <p:cNvPr id="8" name="Rounded Rectangle 7"/>
          <p:cNvSpPr/>
          <p:nvPr/>
        </p:nvSpPr>
        <p:spPr>
          <a:xfrm>
            <a:off x="428596" y="1857364"/>
            <a:ext cx="8429684" cy="228601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r">
              <a:buNone/>
            </a:pPr>
            <a:r>
              <a:rPr lang="fa-IR" sz="3200" b="1" dirty="0" smtClean="0">
                <a:ln w="900" cmpd="sng">
                  <a:solidFill>
                    <a:schemeClr val="accent1">
                      <a:satMod val="190000"/>
                      <a:alpha val="55000"/>
                    </a:schemeClr>
                  </a:solidFill>
                  <a:prstDash val="solid"/>
                </a:ln>
                <a:solidFill>
                  <a:srgbClr val="00B050"/>
                </a:solidFill>
                <a:effectLst>
                  <a:innerShdw blurRad="101600" dist="76200" dir="5400000">
                    <a:schemeClr val="accent1">
                      <a:satMod val="190000"/>
                      <a:tint val="100000"/>
                      <a:alpha val="74000"/>
                    </a:schemeClr>
                  </a:innerShdw>
                </a:effectLst>
              </a:rPr>
              <a:t> «</a:t>
            </a:r>
            <a:r>
              <a:rPr lang="fa-IR" sz="40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و أول ما ينطق به هذه الآية </a:t>
            </a:r>
            <a:r>
              <a:rPr lang="fa-IR" sz="4000" dirty="0" smtClean="0">
                <a:ln w="18415" cmpd="sng">
                  <a:solidFill>
                    <a:srgbClr val="00B050"/>
                  </a:solidFill>
                  <a:prstDash val="solid"/>
                </a:ln>
                <a:solidFill>
                  <a:srgbClr val="FFFF00"/>
                </a:solidFill>
                <a:effectLst>
                  <a:outerShdw blurRad="63500" dir="3600000" algn="tl" rotWithShape="0">
                    <a:srgbClr val="000000">
                      <a:alpha val="70000"/>
                    </a:srgbClr>
                  </a:outerShdw>
                </a:effectLst>
              </a:rPr>
              <a:t>«بَقِيَّتُ اللَّهِ خَيْرٌ لَكُمْ إِنْ كُنْتُمْ مُؤْمِنِينَ»</a:t>
            </a:r>
            <a:r>
              <a:rPr lang="fa-IR" sz="40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 ثم يقول أنا بقية الله في أرضه» </a:t>
            </a:r>
          </a:p>
          <a:p>
            <a:pPr algn="r">
              <a:buNone/>
            </a:pPr>
            <a:r>
              <a:rPr lang="fa-IR" sz="1600" dirty="0" smtClean="0">
                <a:solidFill>
                  <a:schemeClr val="tx1"/>
                </a:solidFill>
              </a:rPr>
              <a:t>كمال‏الدين  ج 1 ص  330  باب 32</a:t>
            </a:r>
            <a:r>
              <a:rPr lang="fa-IR" sz="2400" dirty="0" smtClean="0">
                <a:solidFill>
                  <a:schemeClr val="tx1"/>
                </a:solidFill>
              </a:rPr>
              <a:t>	</a:t>
            </a:r>
            <a:r>
              <a:rPr lang="fa-IR" sz="40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					</a:t>
            </a:r>
            <a:endParaRPr lang="fa-IR" sz="4000" dirty="0">
              <a:ln w="18415" cmpd="sng">
                <a:solidFill>
                  <a:srgbClr val="FFFF00"/>
                </a:solidFill>
                <a:prstDash val="solid"/>
              </a:ln>
              <a:solidFill>
                <a:srgbClr val="00B050"/>
              </a:solidFill>
              <a:effectLst>
                <a:outerShdw blurRad="63500" dir="3600000" algn="tl" rotWithShape="0">
                  <a:srgbClr val="000000">
                    <a:alpha val="70000"/>
                  </a:srgbClr>
                </a:outerShdw>
              </a:effectLst>
              <a:cs typeface="2  Badr" pitchFamily="2" charset="-78"/>
            </a:endParaRPr>
          </a:p>
        </p:txBody>
      </p:sp>
      <p:sp>
        <p:nvSpPr>
          <p:cNvPr id="9" name="Rounded Rectangle 8"/>
          <p:cNvSpPr/>
          <p:nvPr/>
        </p:nvSpPr>
        <p:spPr>
          <a:xfrm>
            <a:off x="428596" y="4429132"/>
            <a:ext cx="8501122" cy="2214578"/>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fa-IR" sz="3600" dirty="0" smtClean="0">
                <a:ln>
                  <a:solidFill>
                    <a:sysClr val="windowText" lastClr="000000"/>
                  </a:solidFill>
                </a:ln>
                <a:solidFill>
                  <a:sysClr val="windowText" lastClr="000000"/>
                </a:solidFill>
                <a:cs typeface="2  Baran" pitchFamily="2" charset="-78"/>
              </a:rPr>
              <a:t>و أول سخنی که می گوید این آیه است «بقیت الله...»سپس می گوید منم بقیه الله در روی زمین</a:t>
            </a:r>
            <a:endParaRPr lang="fa-IR" sz="3600" dirty="0">
              <a:ln>
                <a:solidFill>
                  <a:sysClr val="windowText" lastClr="000000"/>
                </a:solidFill>
              </a:ln>
              <a:solidFill>
                <a:sysClr val="windowText" lastClr="000000"/>
              </a:solidFill>
              <a:cs typeface="2  Baran" pitchFamily="2" charset="-78"/>
            </a:endParaRPr>
          </a:p>
        </p:txBody>
      </p:sp>
    </p:spTree>
    <p:extLst>
      <p:ext uri="{BB962C8B-B14F-4D97-AF65-F5344CB8AC3E}">
        <p14:creationId xmlns:p14="http://schemas.microsoft.com/office/powerpoint/2010/main" val="337109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3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2"/>
          <p:cNvSpPr txBox="1">
            <a:spLocks/>
          </p:cNvSpPr>
          <p:nvPr/>
        </p:nvSpPr>
        <p:spPr>
          <a:xfrm>
            <a:off x="0" y="0"/>
            <a:ext cx="9144000" cy="6858000"/>
          </a:xfrm>
          <a:prstGeom prst="rect">
            <a:avLst/>
          </a:prstGeom>
        </p:spPr>
        <p:txBody>
          <a:bodyPr vert="horz" lIns="91440" tIns="45720" rIns="91440" bIns="45720" rtlCol="1">
            <a:no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marL="342900" lvl="0" indent="-342900" algn="ctr">
              <a:spcBef>
                <a:spcPct val="20000"/>
              </a:spcBef>
              <a:defRPr/>
            </a:pPr>
            <a:endParaRPr kumimoji="0" lang="fa-IR" sz="4400" b="1" i="0" u="none" strike="noStrike" kern="1200" normalizeH="0" baseline="0" noProof="0" dirty="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endParaRPr>
          </a:p>
        </p:txBody>
      </p:sp>
      <p:sp>
        <p:nvSpPr>
          <p:cNvPr id="7" name="6-Point Star 6"/>
          <p:cNvSpPr/>
          <p:nvPr/>
        </p:nvSpPr>
        <p:spPr>
          <a:xfrm>
            <a:off x="0" y="0"/>
            <a:ext cx="9144000" cy="1500174"/>
          </a:xfrm>
          <a:prstGeom prst="star6">
            <a:avLst/>
          </a:prstGeom>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fa-IR" sz="4000" dirty="0" smtClean="0">
                <a:ln w="18415" cmpd="sng">
                  <a:solidFill>
                    <a:srgbClr val="FFFF00"/>
                  </a:solidFill>
                  <a:prstDash val="solid"/>
                </a:ln>
                <a:solidFill>
                  <a:srgbClr val="00B050"/>
                </a:solidFill>
                <a:effectLst>
                  <a:outerShdw blurRad="63500" dir="3600000" algn="tl" rotWithShape="0">
                    <a:srgbClr val="000000">
                      <a:alpha val="70000"/>
                    </a:srgbClr>
                  </a:outerShdw>
                </a:effectLst>
              </a:rPr>
              <a:t>سخن خود حضرت</a:t>
            </a:r>
            <a:endParaRPr lang="en-US" sz="4000" dirty="0" smtClean="0">
              <a:ln w="18415" cmpd="sng">
                <a:solidFill>
                  <a:srgbClr val="FFFF00"/>
                </a:solidFill>
                <a:prstDash val="solid"/>
              </a:ln>
              <a:solidFill>
                <a:srgbClr val="00B050"/>
              </a:solidFill>
              <a:effectLst>
                <a:outerShdw blurRad="63500" dir="3600000" algn="tl" rotWithShape="0">
                  <a:srgbClr val="000000">
                    <a:alpha val="70000"/>
                  </a:srgbClr>
                </a:outerShdw>
              </a:effectLst>
            </a:endParaRPr>
          </a:p>
        </p:txBody>
      </p:sp>
      <p:sp>
        <p:nvSpPr>
          <p:cNvPr id="8" name="Rounded Rectangle 7"/>
          <p:cNvSpPr/>
          <p:nvPr/>
        </p:nvSpPr>
        <p:spPr>
          <a:xfrm>
            <a:off x="428596" y="1857364"/>
            <a:ext cx="8429684" cy="228601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ctr">
              <a:buNone/>
            </a:pPr>
            <a:r>
              <a:rPr lang="fa-IR" sz="36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فقال أحمد بن إسحاق فقلت له يا مولاي فهل من علامة يطمئن إليها قلبي فنطق الغلام علیه السلام بلسان عربي فصيح فقال أنا بقية الله في أرضه‏  </a:t>
            </a:r>
          </a:p>
          <a:p>
            <a:pPr rtl="1">
              <a:buNone/>
            </a:pPr>
            <a:r>
              <a:rPr lang="fa-IR" sz="24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  </a:t>
            </a:r>
            <a:r>
              <a:rPr lang="fa-IR" sz="16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كمال‏الدين ج 2 ص 384    38- باب ما روي عن أبي محمد الحسن بن علی</a:t>
            </a:r>
          </a:p>
        </p:txBody>
      </p:sp>
      <p:sp>
        <p:nvSpPr>
          <p:cNvPr id="9" name="Rounded Rectangle 8"/>
          <p:cNvSpPr/>
          <p:nvPr/>
        </p:nvSpPr>
        <p:spPr>
          <a:xfrm>
            <a:off x="428596" y="4429132"/>
            <a:ext cx="8501122" cy="2214578"/>
          </a:xfrm>
          <a:prstGeom prst="roundRect">
            <a:avLst/>
          </a:prstGeom>
        </p:spPr>
        <p:style>
          <a:lnRef idx="2">
            <a:schemeClr val="accent5"/>
          </a:lnRef>
          <a:fillRef idx="1">
            <a:schemeClr val="lt1"/>
          </a:fillRef>
          <a:effectRef idx="0">
            <a:schemeClr val="accent5"/>
          </a:effectRef>
          <a:fontRef idx="minor">
            <a:schemeClr val="dk1"/>
          </a:fontRef>
        </p:style>
        <p:txBody>
          <a:bodyPr rtlCol="1" anchor="ctr">
            <a:scene3d>
              <a:camera prst="orthographicFront"/>
              <a:lightRig rig="threePt" dir="t"/>
            </a:scene3d>
            <a:sp3d extrusionH="57150">
              <a:bevelT w="38100" h="38100" prst="relaxedInset"/>
            </a:sp3d>
          </a:bodyPr>
          <a:lstStyle/>
          <a:p>
            <a:pPr algn="ctr"/>
            <a:r>
              <a:rPr lang="fa-IR" sz="3200" dirty="0" smtClean="0">
                <a:ln>
                  <a:solidFill>
                    <a:sysClr val="windowText" lastClr="000000"/>
                  </a:solidFill>
                </a:ln>
                <a:solidFill>
                  <a:sysClr val="windowText" lastClr="000000"/>
                </a:solidFill>
                <a:cs typeface="2  Baran" pitchFamily="2" charset="-78"/>
              </a:rPr>
              <a:t>أحمد بن إسحاق می گوید : به إمام حسن عسکری علیه السلام عرض کردم مولای من آیا نشانه ای هست که دلم به واسطه آن آرام گیرد ؟</a:t>
            </a:r>
          </a:p>
          <a:p>
            <a:pPr algn="ctr"/>
            <a:r>
              <a:rPr lang="fa-IR" sz="3200" dirty="0" smtClean="0">
                <a:ln>
                  <a:solidFill>
                    <a:sysClr val="windowText" lastClr="000000"/>
                  </a:solidFill>
                </a:ln>
                <a:solidFill>
                  <a:sysClr val="windowText" lastClr="000000"/>
                </a:solidFill>
                <a:cs typeface="2  Baran" pitchFamily="2" charset="-78"/>
              </a:rPr>
              <a:t>آن کودک </a:t>
            </a:r>
            <a:r>
              <a:rPr lang="fa-IR" sz="2000" dirty="0" smtClean="0">
                <a:ln>
                  <a:solidFill>
                    <a:sysClr val="windowText" lastClr="000000"/>
                  </a:solidFill>
                </a:ln>
                <a:solidFill>
                  <a:sysClr val="windowText" lastClr="000000"/>
                </a:solidFill>
                <a:cs typeface="2  Baran" pitchFamily="2" charset="-78"/>
              </a:rPr>
              <a:t>«حضرت مهدی علیه السلام» </a:t>
            </a:r>
            <a:r>
              <a:rPr lang="fa-IR" sz="3200" dirty="0" smtClean="0">
                <a:ln>
                  <a:solidFill>
                    <a:sysClr val="windowText" lastClr="000000"/>
                  </a:solidFill>
                </a:ln>
                <a:solidFill>
                  <a:sysClr val="windowText" lastClr="000000"/>
                </a:solidFill>
                <a:cs typeface="2  Baran" pitchFamily="2" charset="-78"/>
              </a:rPr>
              <a:t>به زبان عربی فصیح فرمود </a:t>
            </a:r>
            <a:r>
              <a:rPr lang="fa-IR" sz="4000" dirty="0" smtClean="0">
                <a:ln w="18415" cmpd="sng">
                  <a:solidFill>
                    <a:srgbClr val="00B050"/>
                  </a:solidFill>
                  <a:prstDash val="solid"/>
                </a:ln>
                <a:solidFill>
                  <a:srgbClr val="002060"/>
                </a:solidFill>
                <a:effectLst>
                  <a:outerShdw blurRad="63500" dir="3600000" algn="tl" rotWithShape="0">
                    <a:srgbClr val="000000">
                      <a:alpha val="70000"/>
                    </a:srgbClr>
                  </a:outerShdw>
                </a:effectLst>
                <a:cs typeface="2  Baran" pitchFamily="2" charset="-78"/>
              </a:rPr>
              <a:t>من بقیه الله در روی زمین</a:t>
            </a:r>
            <a:r>
              <a:rPr lang="fa-IR" sz="4000" dirty="0" smtClean="0">
                <a:ln>
                  <a:solidFill>
                    <a:sysClr val="windowText" lastClr="000000"/>
                  </a:solidFill>
                </a:ln>
                <a:solidFill>
                  <a:sysClr val="windowText" lastClr="000000"/>
                </a:solidFill>
                <a:cs typeface="2  Baran" pitchFamily="2" charset="-78"/>
              </a:rPr>
              <a:t> </a:t>
            </a:r>
            <a:r>
              <a:rPr lang="fa-IR" sz="3200" dirty="0" smtClean="0">
                <a:ln>
                  <a:solidFill>
                    <a:sysClr val="windowText" lastClr="000000"/>
                  </a:solidFill>
                </a:ln>
                <a:solidFill>
                  <a:sysClr val="windowText" lastClr="000000"/>
                </a:solidFill>
                <a:cs typeface="2  Baran" pitchFamily="2" charset="-78"/>
              </a:rPr>
              <a:t>هستم</a:t>
            </a:r>
            <a:endParaRPr lang="fa-IR" sz="3200" dirty="0">
              <a:ln>
                <a:solidFill>
                  <a:sysClr val="windowText" lastClr="000000"/>
                </a:solidFill>
              </a:ln>
              <a:solidFill>
                <a:sysClr val="windowText" lastClr="000000"/>
              </a:solidFill>
              <a:cs typeface="2  Baran" pitchFamily="2" charset="-78"/>
            </a:endParaRPr>
          </a:p>
        </p:txBody>
      </p:sp>
    </p:spTree>
    <p:extLst>
      <p:ext uri="{BB962C8B-B14F-4D97-AF65-F5344CB8AC3E}">
        <p14:creationId xmlns:p14="http://schemas.microsoft.com/office/powerpoint/2010/main" val="337109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3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2"/>
          <p:cNvSpPr txBox="1">
            <a:spLocks/>
          </p:cNvSpPr>
          <p:nvPr/>
        </p:nvSpPr>
        <p:spPr>
          <a:xfrm>
            <a:off x="0" y="0"/>
            <a:ext cx="9144000" cy="6858000"/>
          </a:xfrm>
          <a:prstGeom prst="rect">
            <a:avLst/>
          </a:prstGeom>
        </p:spPr>
        <p:txBody>
          <a:bodyPr vert="horz" lIns="91440" tIns="45720" rIns="91440" bIns="45720" rtlCol="1">
            <a:no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marL="342900" lvl="0" indent="-342900" algn="ctr">
              <a:spcBef>
                <a:spcPct val="20000"/>
              </a:spcBef>
              <a:defRPr/>
            </a:pPr>
            <a:endParaRPr kumimoji="0" lang="fa-IR" sz="4400" b="1" i="0" u="none" strike="noStrike" kern="1200" normalizeH="0" baseline="0" noProof="0" dirty="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endParaRPr>
          </a:p>
        </p:txBody>
      </p:sp>
      <p:sp>
        <p:nvSpPr>
          <p:cNvPr id="7" name="6-Point Star 6"/>
          <p:cNvSpPr/>
          <p:nvPr/>
        </p:nvSpPr>
        <p:spPr>
          <a:xfrm>
            <a:off x="0" y="0"/>
            <a:ext cx="9144000" cy="1500174"/>
          </a:xfrm>
          <a:prstGeom prst="star6">
            <a:avLst/>
          </a:prstGeom>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threePt" dir="t"/>
            </a:scene3d>
            <a:sp3d extrusionH="57150">
              <a:bevelT w="38100" h="38100" prst="relaxedInset"/>
            </a:sp3d>
          </a:bodyPr>
          <a:lstStyle/>
          <a:p>
            <a:pPr algn="ctr" rtl="1">
              <a:buNone/>
            </a:pPr>
            <a:r>
              <a:rPr lang="fa-IR" sz="4000" dirty="0" smtClean="0">
                <a:ln w="18415" cmpd="sng">
                  <a:solidFill>
                    <a:srgbClr val="FFFF00"/>
                  </a:solidFill>
                  <a:prstDash val="solid"/>
                </a:ln>
                <a:solidFill>
                  <a:srgbClr val="00B050"/>
                </a:solidFill>
                <a:effectLst>
                  <a:outerShdw blurRad="63500" dir="3600000" algn="tl" rotWithShape="0">
                    <a:srgbClr val="000000">
                      <a:alpha val="70000"/>
                    </a:srgbClr>
                  </a:outerShdw>
                </a:effectLst>
              </a:rPr>
              <a:t>إمام صادق </a:t>
            </a:r>
            <a:r>
              <a:rPr lang="fa-IR" sz="1600" dirty="0" smtClean="0">
                <a:ln w="18415" cmpd="sng">
                  <a:solidFill>
                    <a:srgbClr val="FFFF00"/>
                  </a:solidFill>
                  <a:prstDash val="solid"/>
                </a:ln>
                <a:solidFill>
                  <a:srgbClr val="00B050"/>
                </a:solidFill>
                <a:effectLst>
                  <a:outerShdw blurRad="63500" dir="3600000" algn="tl" rotWithShape="0">
                    <a:srgbClr val="000000">
                      <a:alpha val="70000"/>
                    </a:srgbClr>
                  </a:outerShdw>
                </a:effectLst>
              </a:rPr>
              <a:t>علیه السلام </a:t>
            </a:r>
            <a:r>
              <a:rPr lang="fa-IR" sz="4000" dirty="0" smtClean="0">
                <a:ln w="18415" cmpd="sng">
                  <a:solidFill>
                    <a:srgbClr val="FFFF00"/>
                  </a:solidFill>
                  <a:prstDash val="solid"/>
                </a:ln>
                <a:solidFill>
                  <a:srgbClr val="00B050"/>
                </a:solidFill>
                <a:effectLst>
                  <a:outerShdw blurRad="63500" dir="3600000" algn="tl" rotWithShape="0">
                    <a:srgbClr val="000000">
                      <a:alpha val="70000"/>
                    </a:srgbClr>
                  </a:outerShdw>
                </a:effectLst>
              </a:rPr>
              <a:t>می فرماید :</a:t>
            </a:r>
            <a:endParaRPr lang="en-US" sz="4000" dirty="0" smtClean="0">
              <a:ln w="18415" cmpd="sng">
                <a:solidFill>
                  <a:srgbClr val="FFFF00"/>
                </a:solidFill>
                <a:prstDash val="solid"/>
              </a:ln>
              <a:solidFill>
                <a:srgbClr val="00B050"/>
              </a:solidFill>
              <a:effectLst>
                <a:outerShdw blurRad="63500" dir="3600000" algn="tl" rotWithShape="0">
                  <a:srgbClr val="000000">
                    <a:alpha val="70000"/>
                  </a:srgbClr>
                </a:outerShdw>
              </a:effectLst>
            </a:endParaRPr>
          </a:p>
        </p:txBody>
      </p:sp>
      <p:sp>
        <p:nvSpPr>
          <p:cNvPr id="8" name="Rounded Rectangle 7"/>
          <p:cNvSpPr/>
          <p:nvPr/>
        </p:nvSpPr>
        <p:spPr>
          <a:xfrm>
            <a:off x="428596" y="1857364"/>
            <a:ext cx="8429684" cy="2286016"/>
          </a:xfrm>
          <a:prstGeom prst="roundRect">
            <a:avLst/>
          </a:prstGeom>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threePt" dir="t"/>
            </a:scene3d>
            <a:sp3d extrusionH="57150">
              <a:bevelT w="38100" h="38100" prst="relaxedInset"/>
            </a:sp3d>
          </a:bodyPr>
          <a:lstStyle/>
          <a:p>
            <a:pPr algn="ctr">
              <a:buNone/>
            </a:pPr>
            <a:r>
              <a:rPr lang="fa-IR" sz="40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قُلْتُ جُعِلْتُ فِدَاكَ كَيْفَ يُسَلَّمُ عَلَيْهِ قَالَ يَقُولُونَ السَّلَامُ عَلَيْكَ يَا بَقِيَّةَ اللَّهِ ثُمَّ قَرَأَ بَقِيَّتُ اللَّهِ ...                                          </a:t>
            </a:r>
            <a:r>
              <a:rPr lang="fa-IR" sz="1400" dirty="0" smtClean="0">
                <a:solidFill>
                  <a:schemeClr val="tx1"/>
                </a:solidFill>
              </a:rPr>
              <a:t>الكافي  ج 1 ص 411    باب نادر ..... </a:t>
            </a:r>
            <a:endParaRPr lang="fa-IR" sz="4000" dirty="0">
              <a:ln w="900" cmpd="sng">
                <a:solidFill>
                  <a:schemeClr val="tx1">
                    <a:alpha val="55000"/>
                  </a:schemeClr>
                </a:solidFill>
                <a:prstDash val="solid"/>
              </a:ln>
              <a:solidFill>
                <a:srgbClr val="002060"/>
              </a:solidFill>
              <a:effectLst>
                <a:outerShdw blurRad="63500" dir="3600000" algn="tl" rotWithShape="0">
                  <a:srgbClr val="000000">
                    <a:alpha val="70000"/>
                  </a:srgbClr>
                </a:outerShdw>
              </a:effectLst>
              <a:cs typeface="2  Badr" pitchFamily="2" charset="-78"/>
            </a:endParaRPr>
          </a:p>
        </p:txBody>
      </p:sp>
      <p:sp>
        <p:nvSpPr>
          <p:cNvPr id="9" name="Rounded Rectangle 8"/>
          <p:cNvSpPr/>
          <p:nvPr/>
        </p:nvSpPr>
        <p:spPr>
          <a:xfrm>
            <a:off x="428596" y="4429132"/>
            <a:ext cx="8501122" cy="2214578"/>
          </a:xfrm>
          <a:prstGeom prst="roundRect">
            <a:avLst/>
          </a:prstGeom>
        </p:spPr>
        <p:style>
          <a:lnRef idx="2">
            <a:schemeClr val="accent5"/>
          </a:lnRef>
          <a:fillRef idx="1">
            <a:schemeClr val="lt1"/>
          </a:fillRef>
          <a:effectRef idx="0">
            <a:schemeClr val="accent5"/>
          </a:effectRef>
          <a:fontRef idx="minor">
            <a:schemeClr val="dk1"/>
          </a:fontRef>
        </p:style>
        <p:txBody>
          <a:bodyPr rtlCol="1" anchor="ctr">
            <a:scene3d>
              <a:camera prst="orthographicFront"/>
              <a:lightRig rig="threePt" dir="t"/>
            </a:scene3d>
            <a:sp3d extrusionH="57150">
              <a:bevelT w="38100" h="38100" prst="relaxedInset"/>
            </a:sp3d>
          </a:bodyPr>
          <a:lstStyle/>
          <a:p>
            <a:pPr algn="ctr" rtl="1"/>
            <a:r>
              <a:rPr lang="en-US" sz="3600" dirty="0" smtClean="0">
                <a:ln>
                  <a:solidFill>
                    <a:sysClr val="windowText" lastClr="000000"/>
                  </a:solidFill>
                </a:ln>
                <a:solidFill>
                  <a:sysClr val="windowText" lastClr="000000"/>
                </a:solidFill>
                <a:cs typeface="2  Baran" pitchFamily="2" charset="-78"/>
              </a:rPr>
              <a:t> </a:t>
            </a:r>
            <a:r>
              <a:rPr lang="fa-IR" sz="3600" dirty="0" smtClean="0">
                <a:ln>
                  <a:solidFill>
                    <a:sysClr val="windowText" lastClr="000000"/>
                  </a:solidFill>
                </a:ln>
                <a:solidFill>
                  <a:sysClr val="windowText" lastClr="000000"/>
                </a:solidFill>
                <a:cs typeface="2  Baran" pitchFamily="2" charset="-78"/>
              </a:rPr>
              <a:t>راوی می گوید :به إمام صادق علیه السلام گفتم فدای شما گردم چگونه بر إیشان باید سلام کرد ؟</a:t>
            </a:r>
          </a:p>
          <a:p>
            <a:pPr algn="ctr" rtl="1"/>
            <a:r>
              <a:rPr lang="fa-IR" sz="3600" dirty="0" smtClean="0">
                <a:ln>
                  <a:solidFill>
                    <a:sysClr val="windowText" lastClr="000000"/>
                  </a:solidFill>
                </a:ln>
                <a:solidFill>
                  <a:sysClr val="windowText" lastClr="000000"/>
                </a:solidFill>
                <a:cs typeface="2  Baran" pitchFamily="2" charset="-78"/>
              </a:rPr>
              <a:t>حضرت فرمودند : می گویند: </a:t>
            </a:r>
            <a:r>
              <a:rPr lang="fa-IR" sz="3600" dirty="0" smtClean="0">
                <a:ln w="18415" cmpd="sng">
                  <a:solidFill>
                    <a:srgbClr val="FFC000"/>
                  </a:solidFill>
                  <a:prstDash val="solid"/>
                </a:ln>
                <a:solidFill>
                  <a:srgbClr val="002060"/>
                </a:solidFill>
                <a:effectLst>
                  <a:outerShdw blurRad="63500" dir="3600000" algn="tl" rotWithShape="0">
                    <a:srgbClr val="000000">
                      <a:alpha val="70000"/>
                    </a:srgbClr>
                  </a:outerShdw>
                </a:effectLst>
                <a:cs typeface="2  Baran" pitchFamily="2" charset="-78"/>
              </a:rPr>
              <a:t>«السلام علیک یا بقیه الله »</a:t>
            </a:r>
            <a:r>
              <a:rPr lang="fa-IR" sz="3600" dirty="0" smtClean="0">
                <a:ln>
                  <a:solidFill>
                    <a:sysClr val="windowText" lastClr="000000"/>
                  </a:solidFill>
                </a:ln>
                <a:solidFill>
                  <a:sysClr val="windowText" lastClr="000000"/>
                </a:solidFill>
                <a:cs typeface="2  Baran" pitchFamily="2" charset="-78"/>
              </a:rPr>
              <a:t>سپس آیه «بقیه الله...» را خواندند.</a:t>
            </a:r>
            <a:endParaRPr lang="fa-IR" sz="3600" dirty="0">
              <a:ln>
                <a:solidFill>
                  <a:sysClr val="windowText" lastClr="000000"/>
                </a:solidFill>
              </a:ln>
              <a:solidFill>
                <a:sysClr val="windowText" lastClr="000000"/>
              </a:solidFill>
              <a:cs typeface="2  Baran" pitchFamily="2" charset="-78"/>
            </a:endParaRPr>
          </a:p>
        </p:txBody>
      </p:sp>
    </p:spTree>
    <p:extLst>
      <p:ext uri="{BB962C8B-B14F-4D97-AF65-F5344CB8AC3E}">
        <p14:creationId xmlns:p14="http://schemas.microsoft.com/office/powerpoint/2010/main" val="337109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4"/>
          <p:cNvSpPr>
            <a:spLocks noGrp="1"/>
          </p:cNvSpPr>
          <p:nvPr>
            <p:ph type="subTitle" idx="1"/>
          </p:nvPr>
        </p:nvSpPr>
        <p:spPr>
          <a:xfrm>
            <a:off x="214313" y="214313"/>
            <a:ext cx="8715375" cy="650081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1" anchor="ctr">
            <a:normAutofit/>
            <a:sp3d extrusionH="57150">
              <a:bevelT w="38100" h="38100"/>
            </a:sp3d>
          </a:bodyPr>
          <a:lstStyle/>
          <a:p>
            <a:pPr algn="ctr" rtl="1"/>
            <a:r>
              <a:rPr lang="fa-IR" sz="4800" b="1" dirty="0" smtClean="0">
                <a:ln w="17780" cmpd="sng">
                  <a:solidFill>
                    <a:srgbClr val="FFFFFF"/>
                  </a:solidFill>
                  <a:prstDash val="solid"/>
                  <a:miter lim="800000"/>
                </a:ln>
                <a:solidFill>
                  <a:srgbClr val="00B050"/>
                </a:solidFill>
                <a:effectLst>
                  <a:outerShdw blurRad="50800" algn="tl" rotWithShape="0">
                    <a:srgbClr val="000000"/>
                  </a:outerShdw>
                </a:effectLst>
              </a:rPr>
              <a:t>پیام آیه :</a:t>
            </a:r>
          </a:p>
          <a:p>
            <a:pPr algn="ctr" rtl="1"/>
            <a:endParaRPr lang="fa-IR" sz="4800" b="1" dirty="0" smtClean="0">
              <a:ln w="17780" cmpd="sng">
                <a:solidFill>
                  <a:srgbClr val="FFFFFF"/>
                </a:solidFill>
                <a:prstDash val="solid"/>
                <a:miter lim="800000"/>
              </a:ln>
              <a:solidFill>
                <a:srgbClr val="00B050"/>
              </a:solidFill>
              <a:effectLst>
                <a:outerShdw blurRad="50800" algn="tl" rotWithShape="0">
                  <a:srgbClr val="000000"/>
                </a:outerShdw>
              </a:effectLst>
            </a:endParaRPr>
          </a:p>
          <a:p>
            <a:pPr marL="342900" lvl="0" indent="-342900" rtl="1">
              <a:defRPr/>
            </a:pPr>
            <a:r>
              <a:rPr lang="fa-IR" sz="7200" b="1" dirty="0">
                <a:ln w="11430">
                  <a:solidFill>
                    <a:sysClr val="windowText" lastClr="000000"/>
                  </a:solidFill>
                </a:ln>
                <a:solidFill>
                  <a:sysClr val="windowText" lastClr="000000"/>
                </a:solidFill>
                <a:effectLst>
                  <a:glow rad="101600">
                    <a:schemeClr val="accent3">
                      <a:satMod val="175000"/>
                      <a:alpha val="40000"/>
                    </a:schemeClr>
                  </a:glow>
                  <a:outerShdw blurRad="50800" dist="39000" dir="5460000" algn="tl">
                    <a:srgbClr val="000000">
                      <a:alpha val="38000"/>
                    </a:srgbClr>
                  </a:outerShdw>
                </a:effectLst>
                <a:cs typeface="2  Badr" pitchFamily="2" charset="-78"/>
              </a:rPr>
              <a:t>«بَقِيَّتُ اللَّهِ </a:t>
            </a:r>
            <a:r>
              <a:rPr lang="fa-IR" sz="7200" b="1" dirty="0">
                <a:ln w="900" cmpd="sng">
                  <a:solidFill>
                    <a:srgbClr val="00B050">
                      <a:alpha val="55000"/>
                    </a:srgbClr>
                  </a:solidFill>
                  <a:prstDash val="solid"/>
                </a:ln>
                <a:solidFill>
                  <a:srgbClr val="00B0F0"/>
                </a:solidFill>
                <a:effectLst>
                  <a:innerShdw blurRad="101600" dist="76200" dir="5400000">
                    <a:schemeClr val="accent1">
                      <a:satMod val="190000"/>
                      <a:tint val="100000"/>
                      <a:alpha val="74000"/>
                    </a:schemeClr>
                  </a:innerShdw>
                </a:effectLst>
                <a:cs typeface="2  Badr" pitchFamily="2" charset="-78"/>
              </a:rPr>
              <a:t>خَيْر</a:t>
            </a:r>
            <a:r>
              <a:rPr lang="fa-IR" sz="7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2  Badr" pitchFamily="2" charset="-78"/>
              </a:rPr>
              <a:t>ٌ</a:t>
            </a:r>
            <a:r>
              <a:rPr lang="fa-IR" sz="72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t>
            </a:r>
            <a:r>
              <a:rPr lang="fa-IR" sz="7200" b="1" dirty="0">
                <a:ln w="11430">
                  <a:solidFill>
                    <a:sysClr val="windowText" lastClr="000000"/>
                  </a:solidFill>
                </a:ln>
                <a:solidFill>
                  <a:sysClr val="windowText" lastClr="000000"/>
                </a:solidFill>
                <a:effectLst>
                  <a:glow rad="101600">
                    <a:schemeClr val="accent3">
                      <a:satMod val="175000"/>
                      <a:alpha val="40000"/>
                    </a:schemeClr>
                  </a:glow>
                  <a:outerShdw blurRad="50800" dist="39000" dir="5460000" algn="tl">
                    <a:srgbClr val="000000">
                      <a:alpha val="38000"/>
                    </a:srgbClr>
                  </a:outerShdw>
                </a:effectLst>
                <a:cs typeface="2  Badr" pitchFamily="2" charset="-78"/>
              </a:rPr>
              <a:t>لَكُم»</a:t>
            </a:r>
            <a:r>
              <a:rPr lang="fa-IR" sz="72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r>
            <a:br>
              <a:rPr lang="fa-IR" sz="72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br>
            <a:r>
              <a:rPr lang="fa-IR" sz="8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t>
            </a:r>
            <a:endParaRPr lang="fa-IR" sz="24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defRPr/>
            </a:pPr>
            <a:r>
              <a:rPr lang="fa-IR" sz="1400" b="1" dirty="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cs typeface="2  Badr" pitchFamily="2" charset="-78"/>
              </a:rPr>
              <a:t>هود: 86</a:t>
            </a:r>
          </a:p>
          <a:p>
            <a:pPr algn="ctr" rtl="1"/>
            <a:endParaRPr lang="fa-IR" sz="40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algn="ctr" rtl="1"/>
            <a:endParaRPr lang="fa-IR" sz="4800" b="1" dirty="0">
              <a:ln w="17780" cmpd="sng">
                <a:solidFill>
                  <a:srgbClr val="FFFFFF"/>
                </a:solidFill>
                <a:prstDash val="solid"/>
                <a:miter lim="800000"/>
              </a:ln>
              <a:solidFill>
                <a:srgbClr val="00B050"/>
              </a:solidFill>
              <a:effectLst>
                <a:outerShdw blurRad="50800" algn="tl" rotWithShape="0">
                  <a:srgbClr val="000000"/>
                </a:outerShdw>
              </a:effectLst>
            </a:endParaRPr>
          </a:p>
        </p:txBody>
      </p:sp>
    </p:spTree>
    <p:extLst>
      <p:ext uri="{BB962C8B-B14F-4D97-AF65-F5344CB8AC3E}">
        <p14:creationId xmlns:p14="http://schemas.microsoft.com/office/powerpoint/2010/main" val="33311910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3000"/>
          </a:blip>
          <a:srcRect/>
          <a:stretch>
            <a:fillRect/>
          </a:stretch>
        </p:blipFill>
        <p:spPr bwMode="auto">
          <a:xfrm>
            <a:off x="0" y="0"/>
            <a:ext cx="9144000" cy="6858000"/>
          </a:xfrm>
          <a:prstGeom prst="rect">
            <a:avLst/>
          </a:prstGeom>
          <a:noFill/>
        </p:spPr>
      </p:pic>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Subtitle 2"/>
          <p:cNvSpPr txBox="1">
            <a:spLocks/>
          </p:cNvSpPr>
          <p:nvPr/>
        </p:nvSpPr>
        <p:spPr>
          <a:xfrm>
            <a:off x="0" y="0"/>
            <a:ext cx="9144000" cy="6858000"/>
          </a:xfrm>
          <a:prstGeom prst="rect">
            <a:avLst/>
          </a:prstGeom>
        </p:spPr>
        <p:txBody>
          <a:bodyPr vert="horz" lIns="91440" tIns="45720" rIns="91440" bIns="45720" rtlCol="1">
            <a:no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marL="342900" lvl="0" indent="-342900" algn="ctr">
              <a:spcBef>
                <a:spcPct val="20000"/>
              </a:spcBef>
              <a:defRPr/>
            </a:pPr>
            <a:endParaRPr lang="fa-IR" sz="44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lgn="ctr">
              <a:lnSpc>
                <a:spcPct val="150000"/>
              </a:lnSpc>
              <a:spcBef>
                <a:spcPct val="20000"/>
              </a:spcBef>
              <a:defRPr/>
            </a:pPr>
            <a:r>
              <a:rPr lang="fa-IR" sz="36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«أَ لَمْ تَرَوْا أَنَّ اللَّهَ سَخَّرَ لَكُمْ ما فِي السَّماواتِ وَ ما فِي الْأَرْضِ </a:t>
            </a:r>
            <a:endParaRPr lang="fa-IR" sz="3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lgn="ctr">
              <a:lnSpc>
                <a:spcPct val="150000"/>
              </a:lnSpc>
              <a:spcBef>
                <a:spcPct val="20000"/>
              </a:spcBef>
              <a:defRPr/>
            </a:pPr>
            <a:r>
              <a:rPr lang="fa-IR" sz="6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وَ </a:t>
            </a:r>
            <a:r>
              <a:rPr lang="fa-IR" sz="66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أَسْبَغَ عَلَيْكُمْ </a:t>
            </a:r>
            <a:r>
              <a:rPr lang="fa-IR" sz="8000" b="1" dirty="0">
                <a:ln w="900" cmpd="sng">
                  <a:solidFill>
                    <a:srgbClr val="00B050">
                      <a:alpha val="55000"/>
                    </a:srgbClr>
                  </a:solidFill>
                  <a:prstDash val="solid"/>
                </a:ln>
                <a:solidFill>
                  <a:srgbClr val="00B0F0"/>
                </a:solidFill>
                <a:effectLst>
                  <a:innerShdw blurRad="101600" dist="76200" dir="5400000">
                    <a:schemeClr val="accent1">
                      <a:satMod val="190000"/>
                      <a:tint val="100000"/>
                      <a:alpha val="74000"/>
                    </a:schemeClr>
                  </a:innerShdw>
                </a:effectLst>
                <a:cs typeface="2  Badr" pitchFamily="2" charset="-78"/>
              </a:rPr>
              <a:t>نِعَمَهُ </a:t>
            </a:r>
            <a:endParaRPr lang="fa-IR" sz="8000" b="1" dirty="0" smtClean="0">
              <a:ln w="900" cmpd="sng">
                <a:solidFill>
                  <a:srgbClr val="00B050">
                    <a:alpha val="55000"/>
                  </a:srgbClr>
                </a:solidFill>
                <a:prstDash val="solid"/>
              </a:ln>
              <a:solidFill>
                <a:srgbClr val="00B0F0"/>
              </a:solidFill>
              <a:effectLst>
                <a:innerShdw blurRad="101600" dist="76200" dir="5400000">
                  <a:schemeClr val="accent1">
                    <a:satMod val="190000"/>
                    <a:tint val="100000"/>
                    <a:alpha val="74000"/>
                  </a:schemeClr>
                </a:innerShdw>
              </a:effectLst>
              <a:cs typeface="2  Badr" pitchFamily="2" charset="-78"/>
            </a:endParaRPr>
          </a:p>
          <a:p>
            <a:pPr marL="342900" lvl="0" indent="-342900" algn="ctr">
              <a:lnSpc>
                <a:spcPct val="150000"/>
              </a:lnSpc>
              <a:spcBef>
                <a:spcPct val="20000"/>
              </a:spcBef>
              <a:defRPr/>
            </a:pPr>
            <a:r>
              <a:rPr lang="fa-IR" sz="6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ظاهِرَةً </a:t>
            </a:r>
            <a:r>
              <a:rPr lang="fa-IR" sz="6600" b="1" dirty="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وَ باطِنَة</a:t>
            </a:r>
            <a:r>
              <a:rPr lang="fa-IR" sz="72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a:t>
            </a:r>
            <a:br>
              <a:rPr lang="fa-IR" sz="72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br>
            <a:r>
              <a:rPr lang="fa-IR" sz="6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rPr>
              <a:t> </a:t>
            </a:r>
            <a:endParaRPr lang="fa-IR" sz="4400" b="1" dirty="0" smtClean="0">
              <a:ln w="11430"/>
              <a:effectLst>
                <a:glow rad="101600">
                  <a:schemeClr val="accent3">
                    <a:satMod val="175000"/>
                    <a:alpha val="40000"/>
                  </a:schemeClr>
                </a:glow>
                <a:outerShdw blurRad="50800" dist="39000" dir="5460000" algn="tl">
                  <a:srgbClr val="000000">
                    <a:alpha val="38000"/>
                  </a:srgbClr>
                </a:outerShdw>
              </a:effectLst>
              <a:cs typeface="2  Badr" pitchFamily="2" charset="-78"/>
            </a:endParaRPr>
          </a:p>
          <a:p>
            <a:pPr marL="342900" lvl="0" indent="-342900" algn="ctr">
              <a:lnSpc>
                <a:spcPct val="150000"/>
              </a:lnSpc>
              <a:spcBef>
                <a:spcPct val="20000"/>
              </a:spcBef>
              <a:defRPr/>
            </a:pPr>
            <a:r>
              <a:rPr kumimoji="0" lang="fa-IR" sz="2800" b="1" i="0" u="none" strike="noStrike" kern="1200" normalizeH="0" baseline="0" noProof="0" dirty="0" smtClean="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rPr>
              <a:t>لقمان:</a:t>
            </a:r>
            <a:r>
              <a:rPr kumimoji="0" lang="fa-IR" sz="2800" b="1" i="0" u="none" strike="noStrike" kern="1200" normalizeH="0" noProof="0" dirty="0" smtClean="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rPr>
              <a:t> 20</a:t>
            </a:r>
            <a:endParaRPr kumimoji="0" lang="fa-IR" sz="2800" b="1" i="0" u="none" strike="noStrike" kern="1200" normalizeH="0" baseline="0" noProof="0" dirty="0">
              <a:ln w="11430"/>
              <a:solidFill>
                <a:schemeClr val="accent6">
                  <a:lumMod val="75000"/>
                </a:schemeClr>
              </a:solidFill>
              <a:effectLst>
                <a:glow rad="101600">
                  <a:schemeClr val="accent3">
                    <a:satMod val="175000"/>
                    <a:alpha val="40000"/>
                  </a:schemeClr>
                </a:glow>
                <a:outerShdw blurRad="50800" dist="39000" dir="5460000" algn="tl">
                  <a:srgbClr val="000000">
                    <a:alpha val="38000"/>
                  </a:srgbClr>
                </a:outerShdw>
              </a:effectLst>
              <a:uLnTx/>
              <a:uFillTx/>
              <a:cs typeface="2  Badr" pitchFamily="2" charset="-78"/>
            </a:endParaRPr>
          </a:p>
        </p:txBody>
      </p:sp>
    </p:spTree>
    <p:extLst>
      <p:ext uri="{BB962C8B-B14F-4D97-AF65-F5344CB8AC3E}">
        <p14:creationId xmlns:p14="http://schemas.microsoft.com/office/powerpoint/2010/main" val="99991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1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8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وظائف منتظرانِ</a:t>
            </a:r>
          </a:p>
          <a:p>
            <a:pPr rtl="1">
              <a:lnSpc>
                <a:spcPct val="150000"/>
              </a:lnSpc>
            </a:pPr>
            <a:r>
              <a:rPr lang="fa-IR" sz="8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موعود موجود غائب</a:t>
            </a:r>
            <a:endParaRPr lang="fa-IR"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7277404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rtl="1">
              <a:lnSpc>
                <a:spcPct val="150000"/>
              </a:lnSpc>
            </a:pPr>
            <a:endParaRPr lang="fa-IR" sz="1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rtl="1">
              <a:lnSpc>
                <a:spcPct val="150000"/>
              </a:lnSpc>
            </a:pPr>
            <a:r>
              <a:rPr lang="fa-IR" sz="48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أَ لَمْ يَأْنِ لِلَّذينَ </a:t>
            </a:r>
            <a:r>
              <a:rPr lang="fa-IR" sz="4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آمَنُوا</a:t>
            </a:r>
          </a:p>
          <a:p>
            <a:pPr rtl="1">
              <a:lnSpc>
                <a:spcPct val="150000"/>
              </a:lnSpc>
            </a:pPr>
            <a:r>
              <a:rPr lang="fa-IR" sz="4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أَنْ تَخْشَعَ قُلُوبُهُمْ لِذِكْرِ اللَّهِ وَ ما نَزَلَ مِنَ الْحَقِّ وَ لا يَكُونُوا كَالَّذينَ أُوتُوا الْكِتابَ مِنْ قَبْلُ</a:t>
            </a:r>
          </a:p>
          <a:p>
            <a:pPr rtl="1">
              <a:lnSpc>
                <a:spcPct val="150000"/>
              </a:lnSpc>
            </a:pPr>
            <a:r>
              <a:rPr lang="fa-IR" sz="5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a:t>
            </a:r>
            <a:r>
              <a:rPr lang="fa-IR" sz="4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فَطالَ عَلَيْهِمُ الْأَمَدُ فَقَسَتْ قُلُوبُهُمْ</a:t>
            </a:r>
          </a:p>
          <a:p>
            <a:pPr rtl="1">
              <a:lnSpc>
                <a:spcPct val="150000"/>
              </a:lnSpc>
            </a:pPr>
            <a:r>
              <a:rPr lang="fa-IR" sz="4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وَ كَثيرٌ مِنْهُمْ فاسِقُونَ </a:t>
            </a:r>
            <a:r>
              <a:rPr lang="fa-IR" sz="4800" dirty="0" smtClean="0"/>
              <a:t/>
            </a:r>
            <a:br>
              <a:rPr lang="fa-IR" sz="4800" dirty="0" smtClean="0"/>
            </a:br>
            <a:r>
              <a:rPr lang="fa-IR" sz="24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حديد، 16</a:t>
            </a:r>
            <a:endParaRPr lang="fa-IR" sz="16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42114523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w="38100" h="38100"/>
            </a:sp3d>
          </a:bodyPr>
          <a:lstStyle/>
          <a:p>
            <a:pPr algn="r" rtl="1">
              <a:lnSpc>
                <a:spcPct val="150000"/>
              </a:lnSpc>
            </a:pPr>
            <a:r>
              <a:rPr lang="fa-IR" sz="4800" b="1" dirty="0" smtClean="0">
                <a:ln w="10541" cmpd="sng">
                  <a:solidFill>
                    <a:srgbClr val="FFFF00"/>
                  </a:solidFill>
                  <a:prstDash val="solid"/>
                </a:ln>
                <a:solidFill>
                  <a:srgbClr val="00B050"/>
                </a:solidFill>
                <a:cs typeface="2  Tehran" pitchFamily="2" charset="-78"/>
              </a:rPr>
              <a:t>امام علی علیه السلام:</a:t>
            </a:r>
          </a:p>
          <a:p>
            <a:pPr rtl="1">
              <a:lnSpc>
                <a:spcPct val="150000"/>
              </a:lnSpc>
            </a:pPr>
            <a:r>
              <a:rPr lang="fa-IR" sz="6000" b="1" dirty="0" smtClean="0">
                <a:ln w="10541" cmpd="sng">
                  <a:solidFill>
                    <a:srgbClr val="FFFF00"/>
                  </a:solidFill>
                  <a:prstDash val="solid"/>
                </a:ln>
                <a:solidFill>
                  <a:srgbClr val="00B050"/>
                </a:solidFill>
                <a:cs typeface="2  Tehran" pitchFamily="2" charset="-78"/>
              </a:rPr>
              <a:t>« </a:t>
            </a:r>
            <a:r>
              <a:rPr lang="fa-IR" sz="6000" b="1" dirty="0">
                <a:ln w="10541" cmpd="sng">
                  <a:solidFill>
                    <a:srgbClr val="FFFF00"/>
                  </a:solidFill>
                  <a:prstDash val="solid"/>
                </a:ln>
                <a:solidFill>
                  <a:srgbClr val="00B050"/>
                </a:solidFill>
                <a:cs typeface="2  Tehran" pitchFamily="2" charset="-78"/>
              </a:rPr>
              <a:t>... أَلَا فَمَنْ ثَبَتَ مِنْهُمْ عَلَى دِينِهِ [وَ ] لَمْ يَقْسُ قَلْبُهُ لِطُولِ أَمَدِ غَيْبَةِ إِمَامِهِ فَهُوَ مَعِي فِي دَرَجَتِي يَوْمَ   الْقِيَامَة »</a:t>
            </a:r>
            <a:r>
              <a:rPr lang="fa-IR" sz="6000" b="1" dirty="0">
                <a:ln w="10541" cmpd="sng">
                  <a:solidFill>
                    <a:srgbClr val="FFFF00"/>
                  </a:solidFill>
                  <a:prstDash val="solid"/>
                </a:ln>
                <a:solidFill>
                  <a:srgbClr val="00B050"/>
                </a:solidFill>
              </a:rPr>
              <a:t>       </a:t>
            </a:r>
          </a:p>
          <a:p>
            <a:pPr rtl="1"/>
            <a:r>
              <a:rPr lang="fa-IR" dirty="0"/>
              <a:t>   </a:t>
            </a:r>
            <a:r>
              <a:rPr lang="fa-IR" sz="18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کمال الدین ج 1 باب 26 ح 14 ص 336</a:t>
            </a:r>
            <a:r>
              <a:rPr lang="fa-IR" sz="4400" dirty="0"/>
              <a:t>  </a:t>
            </a:r>
          </a:p>
        </p:txBody>
      </p:sp>
    </p:spTree>
    <p:extLst>
      <p:ext uri="{BB962C8B-B14F-4D97-AF65-F5344CB8AC3E}">
        <p14:creationId xmlns:p14="http://schemas.microsoft.com/office/powerpoint/2010/main" val="3625353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bodyPr>
          <a:lstStyle/>
          <a:p>
            <a:pPr>
              <a:lnSpc>
                <a:spcPct val="150000"/>
              </a:lnSpc>
            </a:pPr>
            <a:endParaRPr lang="fa-IR"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a:p>
            <a:pPr>
              <a:lnSpc>
                <a:spcPct val="150000"/>
              </a:lnSpc>
            </a:pPr>
            <a:endParaRPr lang="fa-IR" sz="7200" b="1" spc="50" dirty="0">
              <a:ln w="12700" cmpd="sng">
                <a:solidFill>
                  <a:srgbClr val="00B050"/>
                </a:solidFill>
                <a:prstDash val="solid"/>
              </a:ln>
              <a:solidFill>
                <a:srgbClr val="FF0000"/>
              </a:solidFill>
              <a:effectLst>
                <a:glow rad="63500">
                  <a:schemeClr val="accent5">
                    <a:satMod val="175000"/>
                    <a:alpha val="4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
        <p:nvSpPr>
          <p:cNvPr id="5" name="Curved Up Ribbon 4"/>
          <p:cNvSpPr/>
          <p:nvPr/>
        </p:nvSpPr>
        <p:spPr>
          <a:xfrm>
            <a:off x="0" y="1143000"/>
            <a:ext cx="9001156" cy="1600200"/>
          </a:xfrm>
          <a:prstGeom prst="ellipseRibbon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buNone/>
            </a:pPr>
            <a:r>
              <a:rPr lang="ar-SA" sz="3200" b="1" dirty="0" smtClean="0">
                <a:ln w="10541" cmpd="sng">
                  <a:solidFill>
                    <a:srgbClr val="00B050"/>
                  </a:solidFill>
                  <a:prstDash val="solid"/>
                </a:ln>
                <a:solidFill>
                  <a:schemeClr val="tx1"/>
                </a:solidFill>
                <a:cs typeface="2  Baran" pitchFamily="2" charset="-78"/>
              </a:rPr>
              <a:t>قال‌ رسول‌ الله </a:t>
            </a:r>
            <a:r>
              <a:rPr lang="fa-IR" sz="3200" b="1" dirty="0" smtClean="0">
                <a:ln w="10541" cmpd="sng">
                  <a:solidFill>
                    <a:srgbClr val="00B050"/>
                  </a:solidFill>
                  <a:prstDash val="solid"/>
                </a:ln>
                <a:solidFill>
                  <a:schemeClr val="tx1"/>
                </a:solidFill>
                <a:cs typeface="2  Baran" pitchFamily="2" charset="-78"/>
              </a:rPr>
              <a:t> صلي الله عليه و آله :</a:t>
            </a:r>
            <a:endParaRPr lang="en-US" sz="3200" b="1" dirty="0" smtClean="0">
              <a:ln w="10541" cmpd="sng">
                <a:solidFill>
                  <a:srgbClr val="00B050"/>
                </a:solidFill>
                <a:prstDash val="solid"/>
              </a:ln>
              <a:solidFill>
                <a:schemeClr val="tx1"/>
              </a:solidFill>
              <a:cs typeface="2  Baran" pitchFamily="2" charset="-78"/>
            </a:endParaRPr>
          </a:p>
        </p:txBody>
      </p:sp>
      <p:sp>
        <p:nvSpPr>
          <p:cNvPr id="7" name="Rounded Rectangle 6"/>
          <p:cNvSpPr/>
          <p:nvPr/>
        </p:nvSpPr>
        <p:spPr>
          <a:xfrm>
            <a:off x="214282" y="2743200"/>
            <a:ext cx="8715436" cy="34004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threePt" dir="t"/>
            </a:scene3d>
            <a:sp3d extrusionH="57150">
              <a:bevelT w="38100" h="38100" prst="relaxedInset"/>
            </a:sp3d>
          </a:bodyPr>
          <a:lstStyle/>
          <a:p>
            <a:pPr algn="ctr">
              <a:lnSpc>
                <a:spcPct val="150000"/>
              </a:lnSpc>
              <a:buNone/>
            </a:pPr>
            <a:r>
              <a:rPr lang="fa-IR" sz="5400" b="1" dirty="0" smtClean="0">
                <a:ln w="900" cmpd="sng">
                  <a:solidFill>
                    <a:schemeClr val="accent1">
                      <a:satMod val="190000"/>
                      <a:alpha val="55000"/>
                    </a:schemeClr>
                  </a:solidFill>
                  <a:prstDash val="solid"/>
                </a:ln>
                <a:solidFill>
                  <a:srgbClr val="0070C0"/>
                </a:solidFill>
                <a:effectLst>
                  <a:innerShdw blurRad="63500" dist="50800" dir="13500000">
                    <a:prstClr val="black">
                      <a:alpha val="50000"/>
                    </a:prstClr>
                  </a:innerShdw>
                </a:effectLst>
                <a:cs typeface="2  Elham" pitchFamily="2" charset="-78"/>
              </a:rPr>
              <a:t>من مات</a:t>
            </a:r>
          </a:p>
          <a:p>
            <a:pPr algn="ctr">
              <a:lnSpc>
                <a:spcPct val="150000"/>
              </a:lnSpc>
              <a:buNone/>
            </a:pPr>
            <a:r>
              <a:rPr lang="fa-IR" sz="5400" b="1" dirty="0" smtClean="0">
                <a:ln w="900" cmpd="sng">
                  <a:solidFill>
                    <a:schemeClr val="accent1">
                      <a:satMod val="190000"/>
                      <a:alpha val="55000"/>
                    </a:schemeClr>
                  </a:solidFill>
                  <a:prstDash val="solid"/>
                </a:ln>
                <a:solidFill>
                  <a:srgbClr val="0070C0"/>
                </a:solidFill>
                <a:effectLst>
                  <a:innerShdw blurRad="63500" dist="50800" dir="13500000">
                    <a:prstClr val="black">
                      <a:alpha val="50000"/>
                    </a:prstClr>
                  </a:innerShdw>
                </a:effectLst>
                <a:cs typeface="2  Elham" pitchFamily="2" charset="-78"/>
              </a:rPr>
              <a:t> و لم يعرف إمام زمانه </a:t>
            </a:r>
          </a:p>
          <a:p>
            <a:pPr algn="ctr">
              <a:lnSpc>
                <a:spcPct val="150000"/>
              </a:lnSpc>
              <a:buNone/>
            </a:pPr>
            <a:r>
              <a:rPr lang="fa-IR" sz="5400" b="1" dirty="0" smtClean="0">
                <a:ln w="900" cmpd="sng">
                  <a:solidFill>
                    <a:schemeClr val="accent1">
                      <a:satMod val="190000"/>
                      <a:alpha val="55000"/>
                    </a:schemeClr>
                  </a:solidFill>
                  <a:prstDash val="solid"/>
                </a:ln>
                <a:solidFill>
                  <a:srgbClr val="0070C0"/>
                </a:solidFill>
                <a:effectLst>
                  <a:innerShdw blurRad="63500" dist="50800" dir="13500000">
                    <a:prstClr val="black">
                      <a:alpha val="50000"/>
                    </a:prstClr>
                  </a:innerShdw>
                </a:effectLst>
                <a:cs typeface="2  Elham" pitchFamily="2" charset="-78"/>
              </a:rPr>
              <a:t>مات ميتة جاهليه</a:t>
            </a:r>
            <a:endParaRPr lang="fa-IR" sz="5400" dirty="0" smtClean="0">
              <a:ln w="13500">
                <a:solidFill>
                  <a:srgbClr val="00B050">
                    <a:alpha val="6500"/>
                  </a:srgbClr>
                </a:solidFill>
                <a:prstDash val="solid"/>
              </a:ln>
              <a:solidFill>
                <a:srgbClr val="0070C0"/>
              </a:solidFill>
              <a:effectLst>
                <a:innerShdw blurRad="63500" dist="50800" dir="13500000">
                  <a:prstClr val="black">
                    <a:alpha val="50000"/>
                  </a:prstClr>
                </a:innerShdw>
              </a:effectLst>
              <a:cs typeface="2  Elham" pitchFamily="2" charset="-78"/>
            </a:endParaRPr>
          </a:p>
        </p:txBody>
      </p:sp>
      <p:sp>
        <p:nvSpPr>
          <p:cNvPr id="8" name="Flowchart: Terminator 7"/>
          <p:cNvSpPr/>
          <p:nvPr/>
        </p:nvSpPr>
        <p:spPr>
          <a:xfrm>
            <a:off x="0" y="6286520"/>
            <a:ext cx="9144000" cy="571480"/>
          </a:xfrm>
          <a:prstGeom prst="flowChartTerminator">
            <a:avLst/>
          </a:prstGeom>
        </p:spPr>
        <p:style>
          <a:lnRef idx="1">
            <a:schemeClr val="dk1"/>
          </a:lnRef>
          <a:fillRef idx="2">
            <a:schemeClr val="dk1"/>
          </a:fillRef>
          <a:effectRef idx="1">
            <a:schemeClr val="dk1"/>
          </a:effectRef>
          <a:fontRef idx="minor">
            <a:schemeClr val="dk1"/>
          </a:fontRef>
        </p:style>
        <p:txBody>
          <a:bodyPr rtlCol="1" anchor="ctr"/>
          <a:lstStyle/>
          <a:p>
            <a:pPr algn="ctr">
              <a:buNone/>
            </a:pPr>
            <a:r>
              <a:rPr lang="fa-IR" sz="3600" dirty="0" smtClean="0">
                <a:ln>
                  <a:solidFill>
                    <a:srgbClr val="002060"/>
                  </a:solidFill>
                </a:ln>
                <a:solidFill>
                  <a:srgbClr val="00B050"/>
                </a:solidFill>
                <a:cs typeface="2  Aseman" pitchFamily="2" charset="-78"/>
              </a:rPr>
              <a:t>حديث صحيح ، متواتر و نقل شده در صحاح ستّه و كتب أربعه </a:t>
            </a:r>
            <a:endParaRPr lang="fa-IR" sz="3600" dirty="0">
              <a:ln>
                <a:solidFill>
                  <a:srgbClr val="002060"/>
                </a:solidFill>
              </a:ln>
              <a:solidFill>
                <a:srgbClr val="00B050"/>
              </a:solidFill>
              <a:cs typeface="2  Aseman" pitchFamily="2" charset="-78"/>
            </a:endParaRPr>
          </a:p>
        </p:txBody>
      </p:sp>
      <p:sp>
        <p:nvSpPr>
          <p:cNvPr id="2" name="Rounded Rectangle 1"/>
          <p:cNvSpPr/>
          <p:nvPr/>
        </p:nvSpPr>
        <p:spPr>
          <a:xfrm>
            <a:off x="2590800" y="152400"/>
            <a:ext cx="3962400" cy="838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sp3d extrusionH="57150">
              <a:bevelT w="57150" h="38100" prst="artDeco"/>
            </a:sp3d>
          </a:bodyPr>
          <a:lstStyle/>
          <a:p>
            <a:pPr algn="ctr"/>
            <a:r>
              <a:rPr lang="fa-IR" sz="3600" dirty="0" smtClean="0">
                <a:ln>
                  <a:solidFill>
                    <a:sysClr val="windowText" lastClr="000000"/>
                  </a:solidFill>
                </a:ln>
                <a:solidFill>
                  <a:sysClr val="windowText" lastClr="000000"/>
                </a:solidFill>
                <a:cs typeface="B Badr" pitchFamily="2" charset="-78"/>
              </a:rPr>
              <a:t>به همین جهت است که:</a:t>
            </a:r>
            <a:endParaRPr lang="en-US" sz="3600" dirty="0">
              <a:ln>
                <a:solidFill>
                  <a:sysClr val="windowText" lastClr="000000"/>
                </a:solidFill>
              </a:ln>
              <a:solidFill>
                <a:sysClr val="windowText" lastClr="000000"/>
              </a:solidFill>
              <a:cs typeface="B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4" name="Subtitle 3"/>
          <p:cNvSpPr>
            <a:spLocks noGrp="1"/>
          </p:cNvSpPr>
          <p:nvPr>
            <p:ph type="subTitle" idx="1"/>
          </p:nvPr>
        </p:nvSpPr>
        <p:spPr>
          <a:xfrm>
            <a:off x="0" y="0"/>
            <a:ext cx="9067800" cy="1219200"/>
          </a:xfrm>
          <a:prstGeom prst="ribbon">
            <a:avLst/>
          </a:prstGeom>
        </p:spPr>
        <p:style>
          <a:lnRef idx="1">
            <a:schemeClr val="accent6"/>
          </a:lnRef>
          <a:fillRef idx="2">
            <a:schemeClr val="accent6"/>
          </a:fillRef>
          <a:effectRef idx="1">
            <a:schemeClr val="accent6"/>
          </a:effectRef>
          <a:fontRef idx="minor">
            <a:schemeClr val="dk1"/>
          </a:fontRef>
        </p:style>
        <p:txBody>
          <a:bodyPr rtlCol="1" anchor="ctr">
            <a:normAutofit/>
          </a:bodyPr>
          <a:lstStyle/>
          <a:p>
            <a:pPr algn="ctr" rtl="1"/>
            <a:r>
              <a:rPr lang="fa-IR" sz="3600" b="1" dirty="0" smtClean="0">
                <a:ln w="10541" cmpd="sng">
                  <a:solidFill>
                    <a:schemeClr val="tx1"/>
                  </a:solidFill>
                  <a:prstDash val="solid"/>
                </a:ln>
                <a:solidFill>
                  <a:schemeClr val="tx1"/>
                </a:solidFill>
                <a:effectLst>
                  <a:innerShdw blurRad="63500" dist="50800" dir="13500000">
                    <a:prstClr val="black">
                      <a:alpha val="50000"/>
                    </a:prstClr>
                  </a:innerShdw>
                </a:effectLst>
                <a:cs typeface="2  Tehran" pitchFamily="2" charset="-78"/>
              </a:rPr>
              <a:t>فهرست</a:t>
            </a:r>
            <a:r>
              <a:rPr lang="fa-IR" sz="3600" b="1" dirty="0" smtClean="0">
                <a:ln w="10541" cmpd="sng">
                  <a:solidFill>
                    <a:schemeClr val="tx1"/>
                  </a:solidFill>
                  <a:prstDash val="solid"/>
                </a:ln>
                <a:solidFill>
                  <a:schemeClr val="tx1"/>
                </a:solidFill>
                <a:cs typeface="2  Tehran" pitchFamily="2" charset="-78"/>
              </a:rPr>
              <a:t> برخی از منابع آیات مهدویت</a:t>
            </a:r>
            <a:endParaRPr lang="en-US" sz="3600" b="1" dirty="0" smtClean="0">
              <a:ln w="10541" cmpd="sng">
                <a:solidFill>
                  <a:schemeClr val="tx1"/>
                </a:solidFill>
                <a:prstDash val="solid"/>
              </a:ln>
              <a:solidFill>
                <a:schemeClr val="tx1"/>
              </a:solidFill>
              <a:cs typeface="2  Tehran" pitchFamily="2" charset="-78"/>
            </a:endParaRPr>
          </a:p>
        </p:txBody>
      </p:sp>
      <p:sp>
        <p:nvSpPr>
          <p:cNvPr id="2" name="Rectangle 1"/>
          <p:cNvSpPr/>
          <p:nvPr/>
        </p:nvSpPr>
        <p:spPr>
          <a:xfrm>
            <a:off x="150223" y="1600200"/>
            <a:ext cx="8686800" cy="4832092"/>
          </a:xfrm>
          <a:prstGeom prst="rect">
            <a:avLst/>
          </a:prstGeom>
        </p:spPr>
        <p:txBody>
          <a:bodyPr wrap="square">
            <a:spAutoFit/>
            <a:scene3d>
              <a:camera prst="orthographicFront"/>
              <a:lightRig rig="threePt" dir="t"/>
            </a:scene3d>
            <a:sp3d extrusionH="57150">
              <a:bevelT w="38100" h="38100"/>
            </a:sp3d>
          </a:bodyPr>
          <a:lstStyle/>
          <a:p>
            <a:pPr algn="ctr" rtl="1"/>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1 - معجم احادیث إمام مهدی علیه السلام ، ج 5 از چاپ پنج جلدی و جلد </a:t>
            </a:r>
            <a:r>
              <a:rPr lang="fa-IR" sz="2800" b="1" spc="50" dirty="0" smtClean="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7 ،از </a:t>
            </a:r>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چاپ هشت جلدی، مؤسسه معارف اسلامی قم ،انتشارات جمکران</a:t>
            </a:r>
            <a:endParaRPr lang="en-US"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endParaRPr>
          </a:p>
          <a:p>
            <a:pPr algn="ctr" rtl="1"/>
            <a:r>
              <a:rPr lang="fa-IR" sz="2800" b="1" spc="50" dirty="0" smtClean="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2- </a:t>
            </a:r>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الامام المهدی علیه السلام فی القران و السنه ، سعید ابو معاش ، انتشارات آستان قدس رضوی  با ذکر بیش از 300 آیه</a:t>
            </a:r>
            <a:endParaRPr lang="en-US"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endParaRPr>
          </a:p>
          <a:p>
            <a:pPr algn="ctr" rtl="1"/>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3 – المحجه فیما نزل فی القائم الحجه علیه السلام، مرحوم سیّد هاشم بحرانی،</a:t>
            </a:r>
            <a:endParaRPr lang="en-US"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endParaRPr>
          </a:p>
          <a:p>
            <a:pPr algn="ctr" rtl="1"/>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با بیش از 120 آیه</a:t>
            </a:r>
            <a:endParaRPr lang="en-US"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endParaRPr>
          </a:p>
          <a:p>
            <a:pPr algn="ctr" rtl="1"/>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4- سیمای حضرت مهدی علیه السلام در قران ، ترجمه المحجه ، سیّد مهدی حائری قزوینی</a:t>
            </a:r>
            <a:endParaRPr lang="en-US"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endParaRPr>
          </a:p>
          <a:p>
            <a:pPr algn="ctr" rtl="1"/>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5- قاطع البیان فی الایات المؤولة بصاحب الزمان علیه السلام ، فضل الله عابدی خراسانی ، نشر دار المرتضی مشهد  ، 202 آیه</a:t>
            </a:r>
            <a:endParaRPr lang="en-US"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endParaRPr>
          </a:p>
          <a:p>
            <a:pPr algn="ctr" rtl="1"/>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6- الایات الباهره فی بقیة العترة الطاهره ، سیّد داوود میر صابری ، مؤسسة البعثه ،</a:t>
            </a:r>
            <a:endParaRPr lang="en-US"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endParaRPr>
          </a:p>
          <a:p>
            <a:pPr algn="ctr" rtl="1"/>
            <a:r>
              <a:rPr lang="fa-IR"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rPr>
              <a:t>حدود 150 آیه</a:t>
            </a:r>
            <a:endParaRPr lang="en-US" sz="2800" b="1" spc="50" dirty="0">
              <a:ln w="13500">
                <a:solidFill>
                  <a:srgbClr val="00B050">
                    <a:alpha val="6500"/>
                  </a:srgbClr>
                </a:solidFill>
                <a:prstDash val="solid"/>
              </a:ln>
              <a:solidFill>
                <a:schemeClr val="tx1">
                  <a:alpha val="95000"/>
                </a:schemeClr>
              </a:solidFill>
              <a:effectLst>
                <a:innerShdw blurRad="50900" dist="38500" dir="13500000">
                  <a:srgbClr val="000000">
                    <a:alpha val="60000"/>
                  </a:srgbClr>
                </a:innerShdw>
              </a:effectLst>
              <a:cs typeface="2  Tehran" pitchFamily="2" charset="-78"/>
            </a:endParaRPr>
          </a:p>
        </p:txBody>
      </p:sp>
    </p:spTree>
    <p:extLst>
      <p:ext uri="{BB962C8B-B14F-4D97-AF65-F5344CB8AC3E}">
        <p14:creationId xmlns:p14="http://schemas.microsoft.com/office/powerpoint/2010/main" val="35775871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w="38100" h="38100"/>
            </a:sp3d>
          </a:bodyPr>
          <a:lstStyle/>
          <a:p>
            <a:pPr algn="r" rtl="1">
              <a:lnSpc>
                <a:spcPct val="150000"/>
              </a:lnSpc>
            </a:pPr>
            <a:endParaRPr lang="fa-IR" sz="4400" dirty="0"/>
          </a:p>
        </p:txBody>
      </p:sp>
      <p:sp>
        <p:nvSpPr>
          <p:cNvPr id="2" name="Rectangle 1"/>
          <p:cNvSpPr/>
          <p:nvPr/>
        </p:nvSpPr>
        <p:spPr>
          <a:xfrm>
            <a:off x="152400" y="228600"/>
            <a:ext cx="8915400" cy="6124754"/>
          </a:xfrm>
          <a:prstGeom prst="rect">
            <a:avLst/>
          </a:prstGeom>
        </p:spPr>
        <p:txBody>
          <a:bodyPr wrap="square">
            <a:spAutoFit/>
          </a:bodyPr>
          <a:lstStyle/>
          <a:p>
            <a:pPr algn="ctr" rtl="1"/>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7- القران یتحدث عن الامام المهدی علیه السلام ، مهدی حسن علا الدین</a:t>
            </a:r>
            <a:endParaRPr lang="en-US"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endParaRPr>
          </a:p>
          <a:p>
            <a:pPr algn="ctr" rtl="1"/>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8- الامام المهدی علیه السلام فی القران ، سیّد عبد الرحیم موسوی </a:t>
            </a:r>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مرکز </a:t>
            </a:r>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جهانی اهل بیت علیهم السلام</a:t>
            </a:r>
            <a:endParaRPr lang="en-US"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endParaRPr>
          </a:p>
          <a:p>
            <a:pPr algn="ctr" rtl="1"/>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9- بحار الانوار ، علامه مجلسی رضوان الله علیه ، ج 51   ص 44</a:t>
            </a:r>
            <a:endParaRPr lang="en-US"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endParaRPr>
          </a:p>
          <a:p>
            <a:pPr algn="ctr" rtl="1"/>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10- شواهد التنزیل لقواعد التفضیل ، حاکم ابوالقاسم حسکانی سنی</a:t>
            </a:r>
            <a:endParaRPr lang="en-US"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endParaRPr>
          </a:p>
          <a:p>
            <a:pPr algn="ctr" rtl="1"/>
            <a:r>
              <a:rPr lang="fa-IR" sz="36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(موضوع آن فضائل اهل بیت علیهم السلام است و ذیل چند آیه روایاتی در ارتباط آیه با مهدویت ذکر کرده است .)</a:t>
            </a:r>
            <a:endParaRPr lang="en-US" sz="3600" b="1" dirty="0">
              <a:ln w="1905">
                <a:solidFill>
                  <a:srgbClr val="002060"/>
                </a:solidFill>
              </a:ln>
              <a:solidFill>
                <a:srgbClr val="002060"/>
              </a:solidFill>
              <a:effectLst>
                <a:innerShdw blurRad="69850" dist="43180" dir="5400000">
                  <a:srgbClr val="000000">
                    <a:alpha val="65000"/>
                  </a:srgbClr>
                </a:innerShdw>
              </a:effectLst>
              <a:cs typeface="2  Tehran" pitchFamily="2" charset="-78"/>
            </a:endParaRPr>
          </a:p>
          <a:p>
            <a:pPr algn="ctr" rtl="1"/>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11- کتاب شناسی قران و انتظار ، دبیر خانه دوازدهمین نمایشگاه بین المللی قران کریم  آبان </a:t>
            </a:r>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83</a:t>
            </a:r>
            <a:endParaRPr lang="en-US"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endParaRPr>
          </a:p>
        </p:txBody>
      </p:sp>
    </p:spTree>
    <p:extLst>
      <p:ext uri="{BB962C8B-B14F-4D97-AF65-F5344CB8AC3E}">
        <p14:creationId xmlns:p14="http://schemas.microsoft.com/office/powerpoint/2010/main" val="37811219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w="38100" h="38100"/>
            </a:sp3d>
          </a:bodyPr>
          <a:lstStyle/>
          <a:p>
            <a:pPr algn="r" rtl="1">
              <a:lnSpc>
                <a:spcPct val="150000"/>
              </a:lnSpc>
            </a:pPr>
            <a:endParaRPr lang="fa-IR" sz="4400" dirty="0"/>
          </a:p>
        </p:txBody>
      </p:sp>
      <p:sp>
        <p:nvSpPr>
          <p:cNvPr id="2" name="Rectangle 1"/>
          <p:cNvSpPr/>
          <p:nvPr/>
        </p:nvSpPr>
        <p:spPr>
          <a:xfrm>
            <a:off x="228600" y="240804"/>
            <a:ext cx="8686800" cy="6247864"/>
          </a:xfrm>
          <a:prstGeom prst="rect">
            <a:avLst/>
          </a:prstGeom>
        </p:spPr>
        <p:txBody>
          <a:bodyPr wrap="square">
            <a:spAutoFit/>
          </a:bodyPr>
          <a:lstStyle/>
          <a:p>
            <a:pPr algn="ctr" rtl="1"/>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12- </a:t>
            </a:r>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مجله انتظار موعود ، مرکز تخصصی مهدویت قم ، شماره </a:t>
            </a:r>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 19</a:t>
            </a:r>
            <a:endPar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endParaRPr>
          </a:p>
          <a:p>
            <a:pPr algn="ctr" rtl="1"/>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13-بررسی تطبیقی تفسیر آیات مهدویت و شخصیت شناسی امام مهدی علیه السلام در دیدگاه فریقین، فتح اله نجارزادگان</a:t>
            </a:r>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a:t>
            </a:r>
          </a:p>
          <a:p>
            <a:pPr algn="ctr" rtl="1"/>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 </a:t>
            </a:r>
            <a:r>
              <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rPr>
              <a:t>نشر </a:t>
            </a:r>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سمت</a:t>
            </a:r>
          </a:p>
          <a:p>
            <a:pPr algn="ctr" rtl="1"/>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14- معجم مهدویت در تفاسیر شیعه و اهل سنت،</a:t>
            </a:r>
          </a:p>
          <a:p>
            <a:pPr algn="ctr" rtl="1"/>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 محسن طباطبائی و همکارانة قم، بوستان کتاب</a:t>
            </a:r>
          </a:p>
          <a:p>
            <a:pPr algn="ctr" rtl="1"/>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15- امام مهدی علیه السلام در قرآن، مهدی یوسفیان، </a:t>
            </a:r>
          </a:p>
          <a:p>
            <a:pPr algn="ctr" rtl="1"/>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بنیاد فرهنگی حضرت مهدی علیه السلام</a:t>
            </a:r>
          </a:p>
          <a:p>
            <a:pPr algn="ctr" rtl="1"/>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16- گفتمان مهدویت، مؤسسه فرهنگی انتظار نور </a:t>
            </a:r>
          </a:p>
          <a:p>
            <a:pPr algn="ctr" rtl="1"/>
            <a:r>
              <a:rPr lang="fa-IR" sz="4000" b="1" dirty="0" smtClean="0">
                <a:ln w="1905">
                  <a:solidFill>
                    <a:srgbClr val="002060"/>
                  </a:solidFill>
                </a:ln>
                <a:solidFill>
                  <a:srgbClr val="002060"/>
                </a:solidFill>
                <a:effectLst>
                  <a:innerShdw blurRad="69850" dist="43180" dir="5400000">
                    <a:srgbClr val="000000">
                      <a:alpha val="65000"/>
                    </a:srgbClr>
                  </a:innerShdw>
                </a:effectLst>
                <a:cs typeface="2  Tehran" pitchFamily="2" charset="-78"/>
              </a:rPr>
              <a:t> (نام فعلی آن، پژوهشکده مهدویت و آینده پژوهی می باشد. )</a:t>
            </a:r>
            <a:endParaRPr lang="fa-IR" sz="4000" b="1" dirty="0">
              <a:ln w="1905">
                <a:solidFill>
                  <a:srgbClr val="002060"/>
                </a:solidFill>
              </a:ln>
              <a:solidFill>
                <a:srgbClr val="002060"/>
              </a:solidFill>
              <a:effectLst>
                <a:innerShdw blurRad="69850" dist="43180" dir="5400000">
                  <a:srgbClr val="000000">
                    <a:alpha val="65000"/>
                  </a:srgbClr>
                </a:innerShdw>
              </a:effectLst>
              <a:cs typeface="2  Tehran" pitchFamily="2" charset="-78"/>
            </a:endParaRPr>
          </a:p>
        </p:txBody>
      </p:sp>
    </p:spTree>
    <p:extLst>
      <p:ext uri="{BB962C8B-B14F-4D97-AF65-F5344CB8AC3E}">
        <p14:creationId xmlns:p14="http://schemas.microsoft.com/office/powerpoint/2010/main" val="10248976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w="38100" h="38100"/>
            </a:sp3d>
          </a:bodyPr>
          <a:lstStyle/>
          <a:p>
            <a:pPr algn="r" rtl="1">
              <a:lnSpc>
                <a:spcPct val="150000"/>
              </a:lnSpc>
            </a:pPr>
            <a:endParaRPr lang="fa-IR" sz="4400" dirty="0"/>
          </a:p>
        </p:txBody>
      </p:sp>
      <p:pic>
        <p:nvPicPr>
          <p:cNvPr id="2" name="Picture 2" descr="C:\Users\ya Mahdi\Desktop\23171_250_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5410199"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014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w="38100" h="38100"/>
            </a:sp3d>
          </a:bodyPr>
          <a:lstStyle/>
          <a:p>
            <a:pPr algn="r" rtl="1">
              <a:lnSpc>
                <a:spcPct val="150000"/>
              </a:lnSpc>
            </a:pPr>
            <a:endParaRPr lang="fa-IR" sz="4400" dirty="0"/>
          </a:p>
        </p:txBody>
      </p:sp>
      <p:pic>
        <p:nvPicPr>
          <p:cNvPr id="1026" name="Picture 2" descr="E:\اباذري\مهدويت\قافله سالار\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50838"/>
            <a:ext cx="9753600" cy="755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9276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w="38100" h="38100"/>
            </a:sp3d>
          </a:bodyPr>
          <a:lstStyle/>
          <a:p>
            <a:pPr algn="r" rtl="1">
              <a:lnSpc>
                <a:spcPct val="150000"/>
              </a:lnSpc>
            </a:pPr>
            <a:endParaRPr lang="fa-IR" sz="4400" dirty="0"/>
          </a:p>
        </p:txBody>
      </p:sp>
      <p:pic>
        <p:nvPicPr>
          <p:cNvPr id="2050" name="Picture 2" descr="E:\اباذري\مهدويت\سیما\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1" y="-350838"/>
            <a:ext cx="9829801" cy="755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400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76200"/>
            <a:ext cx="8715436" cy="6638948"/>
          </a:xfrm>
        </p:spPr>
        <p:txBody>
          <a:bodyPr>
            <a:noAutofit/>
            <a:scene3d>
              <a:camera prst="orthographicFront"/>
              <a:lightRig rig="threePt" dir="t"/>
            </a:scene3d>
            <a:sp3d extrusionH="57150">
              <a:bevelT h="25400" prst="softRound"/>
            </a:sp3d>
          </a:bodyPr>
          <a:lstStyle/>
          <a:p>
            <a:pPr rtl="1">
              <a:lnSpc>
                <a:spcPct val="150000"/>
              </a:lnSpc>
            </a:pPr>
            <a:r>
              <a:rPr lang="fa-IR" sz="13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جایگاه</a:t>
            </a:r>
          </a:p>
          <a:p>
            <a:pPr rtl="1">
              <a:lnSpc>
                <a:spcPct val="150000"/>
              </a:lnSpc>
            </a:pPr>
            <a:r>
              <a:rPr lang="fa-IR" sz="138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و ویژگی قرآن</a:t>
            </a:r>
            <a:endParaRPr lang="fa-IR" sz="13800"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spTree>
    <p:extLst>
      <p:ext uri="{BB962C8B-B14F-4D97-AF65-F5344CB8AC3E}">
        <p14:creationId xmlns:p14="http://schemas.microsoft.com/office/powerpoint/2010/main" val="1643813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AKS\tarh\BASE.JPG"/>
          <p:cNvPicPr>
            <a:picLocks noChangeAspect="1" noChangeArrowheads="1"/>
          </p:cNvPicPr>
          <p:nvPr/>
        </p:nvPicPr>
        <p:blipFill>
          <a:blip r:embed="rId2">
            <a:lum bright="51000"/>
          </a:blip>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214282" y="214290"/>
            <a:ext cx="8715436" cy="6500858"/>
          </a:xfrm>
        </p:spPr>
        <p:txBody>
          <a:bodyPr>
            <a:noAutofit/>
            <a:scene3d>
              <a:camera prst="orthographicFront"/>
              <a:lightRig rig="threePt" dir="t"/>
            </a:scene3d>
            <a:sp3d extrusionH="57150">
              <a:bevelT h="25400" prst="softRound"/>
            </a:sp3d>
          </a:bodyPr>
          <a:lstStyle/>
          <a:p>
            <a:pPr rtl="1">
              <a:lnSpc>
                <a:spcPct val="150000"/>
              </a:lnSpc>
            </a:pPr>
            <a:r>
              <a:rPr lang="fa-IR" sz="115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قرآن</a:t>
            </a:r>
          </a:p>
          <a:p>
            <a:pPr rtl="1">
              <a:lnSpc>
                <a:spcPct val="150000"/>
              </a:lnSpc>
            </a:pPr>
            <a:r>
              <a:rPr lang="fa-IR" sz="11500"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 معجزه جاويدان</a:t>
            </a:r>
          </a:p>
          <a:p>
            <a:pPr rtl="1">
              <a:lnSpc>
                <a:spcPct val="150000"/>
              </a:lnSpc>
            </a:pPr>
            <a:r>
              <a:rPr lang="fa-IR" b="1" spc="50" dirty="0" smtClean="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rPr>
              <a:t>بقره: 23و24، یونس: 38، هود: 13و14، اسراء: 88، طور: 34</a:t>
            </a:r>
            <a:endParaRPr lang="fa-IR" b="1" spc="50" dirty="0">
              <a:ln w="12700" cmpd="sng">
                <a:solidFill>
                  <a:schemeClr val="tx1"/>
                </a:solidFill>
                <a:prstDash val="solid"/>
              </a:ln>
              <a:solidFill>
                <a:schemeClr val="tx1"/>
              </a:solidFill>
              <a:effectLst>
                <a:glow rad="53100">
                  <a:schemeClr val="accent6">
                    <a:satMod val="180000"/>
                    <a:alpha val="30000"/>
                  </a:schemeClr>
                </a:glow>
                <a:innerShdw blurRad="63500" dist="50800" dir="13500000">
                  <a:prstClr val="black">
                    <a:alpha val="50000"/>
                  </a:prstClr>
                </a:innerShdw>
              </a:effectLst>
              <a:cs typeface="B Badr" pitchFamily="2" charset="-78"/>
            </a:endParaRPr>
          </a:p>
        </p:txBody>
      </p:sp>
      <p:sp>
        <p:nvSpPr>
          <p:cNvPr id="6" name="Title 1"/>
          <p:cNvSpPr txBox="1">
            <a:spLocks/>
          </p:cNvSpPr>
          <p:nvPr/>
        </p:nvSpPr>
        <p:spPr>
          <a:xfrm>
            <a:off x="3786182" y="357214"/>
            <a:ext cx="5357818" cy="6858000"/>
          </a:xfrm>
          <a:prstGeom prst="rect">
            <a:avLst/>
          </a:prstGeom>
        </p:spPr>
        <p:txBody>
          <a:bodyPr vert="horz" lIns="91440" tIns="45720" rIns="91440" bIns="45720" rtlCol="1" anchor="ctr">
            <a:noAutofit/>
            <a:scene3d>
              <a:camera prst="orthographicFront"/>
              <a:lightRig rig="threePt" dir="t"/>
            </a:scene3d>
            <a:sp3d extrusionH="57150">
              <a:bevelT h="25400" prst="softRound"/>
            </a:sp3d>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normalizeH="0" baseline="0" noProof="0" dirty="0">
              <a:ln w="31550" cmpd="sng">
                <a:solidFill>
                  <a:srgbClr val="00B0F0"/>
                </a:solidFill>
                <a:prstDash val="solid"/>
              </a:ln>
              <a:solidFill>
                <a:srgbClr val="92D050"/>
              </a:solidFill>
              <a:effectLst>
                <a:outerShdw blurRad="50800" dist="40000" dir="5400000" algn="tl" rotWithShape="0">
                  <a:srgbClr val="000000">
                    <a:shade val="5000"/>
                    <a:satMod val="120000"/>
                    <a:alpha val="33000"/>
                  </a:srgbClr>
                </a:outerShdw>
              </a:effectLst>
              <a:uLnTx/>
              <a:uFillTx/>
              <a:latin typeface="+mj-lt"/>
              <a:ea typeface="+mj-ea"/>
              <a:cs typeface="2  Badr" pitchFamily="2" charset="-78"/>
            </a:endParaRPr>
          </a:p>
        </p:txBody>
      </p:sp>
      <p:pic>
        <p:nvPicPr>
          <p:cNvPr id="5" name="Picture 2" descr="C:\Users\Ya Abasaleh alMahdi\Desktop\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32766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3525</TotalTime>
  <Words>3330</Words>
  <Application>Microsoft Office PowerPoint</Application>
  <PresentationFormat>On-screen Show (4:3)</PresentationFormat>
  <Paragraphs>351</Paragraphs>
  <Slides>75</Slides>
  <Notes>1</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Dear User</dc:creator>
  <cp:lastModifiedBy>ya Mahdi</cp:lastModifiedBy>
  <cp:revision>456</cp:revision>
  <dcterms:created xsi:type="dcterms:W3CDTF">2008-11-19T10:41:47Z</dcterms:created>
  <dcterms:modified xsi:type="dcterms:W3CDTF">2016-12-15T03:07:13Z</dcterms:modified>
</cp:coreProperties>
</file>