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6" r:id="rId2"/>
    <p:sldId id="29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97" r:id="rId17"/>
    <p:sldId id="269" r:id="rId18"/>
    <p:sldId id="270" r:id="rId19"/>
    <p:sldId id="271" r:id="rId20"/>
    <p:sldId id="272" r:id="rId21"/>
    <p:sldId id="273"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5CCC3-6CE6-4A92-8B47-F4FD3C82A88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138506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5CCC3-6CE6-4A92-8B47-F4FD3C82A88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426688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5CCC3-6CE6-4A92-8B47-F4FD3C82A88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332156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5CCC3-6CE6-4A92-8B47-F4FD3C82A88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15202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5CCC3-6CE6-4A92-8B47-F4FD3C82A88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412971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5CCC3-6CE6-4A92-8B47-F4FD3C82A88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307010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5CCC3-6CE6-4A92-8B47-F4FD3C82A88F}"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247368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5CCC3-6CE6-4A92-8B47-F4FD3C82A88F}"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381286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5CCC3-6CE6-4A92-8B47-F4FD3C82A88F}"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362895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5CCC3-6CE6-4A92-8B47-F4FD3C82A88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45318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5CCC3-6CE6-4A92-8B47-F4FD3C82A88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9B51-A533-4518-BEB5-101CAAA39130}" type="slidenum">
              <a:rPr lang="en-US" smtClean="0"/>
              <a:t>‹#›</a:t>
            </a:fld>
            <a:endParaRPr lang="en-US"/>
          </a:p>
        </p:txBody>
      </p:sp>
    </p:spTree>
    <p:extLst>
      <p:ext uri="{BB962C8B-B14F-4D97-AF65-F5344CB8AC3E}">
        <p14:creationId xmlns:p14="http://schemas.microsoft.com/office/powerpoint/2010/main" val="109790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92D050"/>
            </a:gs>
            <a:gs pos="0">
              <a:srgbClr val="00B050"/>
            </a:gs>
            <a:gs pos="88000">
              <a:schemeClr val="accent1">
                <a:lumMod val="45000"/>
                <a:lumOff val="55000"/>
              </a:schemeClr>
            </a:gs>
            <a:gs pos="100000">
              <a:srgbClr val="6699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5CCC3-6CE6-4A92-8B47-F4FD3C82A88F}"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79B51-A533-4518-BEB5-101CAAA39130}" type="slidenum">
              <a:rPr lang="en-US" smtClean="0"/>
              <a:t>‹#›</a:t>
            </a:fld>
            <a:endParaRPr lang="en-US"/>
          </a:p>
        </p:txBody>
      </p:sp>
    </p:spTree>
    <p:extLst>
      <p:ext uri="{BB962C8B-B14F-4D97-AF65-F5344CB8AC3E}">
        <p14:creationId xmlns:p14="http://schemas.microsoft.com/office/powerpoint/2010/main" val="145466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38" y="779930"/>
            <a:ext cx="8153403" cy="548639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107" t="32709" r="58160" b="41096"/>
          <a:stretch/>
        </p:blipFill>
        <p:spPr>
          <a:xfrm>
            <a:off x="5943600" y="1903643"/>
            <a:ext cx="5983937" cy="383731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06" t="1765" r="2842" b="18431"/>
          <a:stretch/>
        </p:blipFill>
        <p:spPr>
          <a:xfrm>
            <a:off x="4421839" y="388234"/>
            <a:ext cx="2138711" cy="1980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230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28047" y="497541"/>
            <a:ext cx="7597588"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t>5. طولانی </a:t>
            </a:r>
            <a:r>
              <a:rPr lang="fa-IR" sz="4000" b="1" dirty="0"/>
              <a:t>شدن غیبت و درخواست معرفت </a:t>
            </a:r>
            <a:endParaRPr lang="en-US" sz="4000" dirty="0"/>
          </a:p>
        </p:txBody>
      </p:sp>
      <p:sp>
        <p:nvSpPr>
          <p:cNvPr id="3" name="TextBox 2"/>
          <p:cNvSpPr txBox="1"/>
          <p:nvPr/>
        </p:nvSpPr>
        <p:spPr>
          <a:xfrm>
            <a:off x="1976718" y="2218765"/>
            <a:ext cx="8148917" cy="2862322"/>
          </a:xfrm>
          <a:prstGeom prst="rect">
            <a:avLst/>
          </a:prstGeom>
          <a:noFill/>
        </p:spPr>
        <p:txBody>
          <a:bodyPr wrap="square" rtlCol="0">
            <a:spAutoFit/>
          </a:bodyPr>
          <a:lstStyle/>
          <a:p>
            <a:pPr algn="r" rtl="1"/>
            <a:r>
              <a:rPr lang="ar-SA" sz="3600" dirty="0">
                <a:cs typeface="2  Yagut" panose="00000400000000000000" pitchFamily="2" charset="-78"/>
              </a:rPr>
              <a:t>امام صادق</a:t>
            </a:r>
            <a:r>
              <a:rPr lang="en-US" sz="3600" dirty="0">
                <a:cs typeface="2  Yagut" panose="00000400000000000000" pitchFamily="2" charset="-78"/>
                <a:sym typeface="AGA Arabesque" panose="05000000000000000000" pitchFamily="2" charset="2"/>
              </a:rPr>
              <a:t></a:t>
            </a:r>
            <a:r>
              <a:rPr lang="en-US" sz="3600" dirty="0">
                <a:cs typeface="2  Yagut" panose="00000400000000000000" pitchFamily="2" charset="-78"/>
              </a:rPr>
              <a:t> </a:t>
            </a:r>
            <a:r>
              <a:rPr lang="ar-SA" sz="3600" dirty="0">
                <a:cs typeface="2  Yagut" panose="00000400000000000000" pitchFamily="2" charset="-78"/>
              </a:rPr>
              <a:t>فرمودند:</a:t>
            </a:r>
            <a:endParaRPr lang="en-US" sz="3600" dirty="0">
              <a:cs typeface="2  Yagut" panose="00000400000000000000" pitchFamily="2" charset="-78"/>
            </a:endParaRPr>
          </a:p>
          <a:p>
            <a:pPr algn="r" rtl="1"/>
            <a:r>
              <a:rPr lang="ar-SA" sz="3600" b="1" dirty="0">
                <a:cs typeface="2  Yagut" panose="00000400000000000000" pitchFamily="2" charset="-78"/>
              </a:rPr>
              <a:t>(عِند فَقدِکم إمامَکم.... فَإیّاکُم وَ الشَّک و الارتیابَ وَ انفُوا عَن أنفسِکم الشُّکوکَ و قَد حَذَّرتُکم فَاحذَروُا</a:t>
            </a:r>
            <a:r>
              <a:rPr lang="ar-SA" sz="3600" b="1" dirty="0" smtClean="0">
                <a:cs typeface="2  Yagut" panose="00000400000000000000" pitchFamily="2" charset="-78"/>
              </a:rPr>
              <a:t>...)</a:t>
            </a:r>
            <a:endParaRPr lang="fa-IR" sz="3600" b="1" dirty="0" smtClean="0">
              <a:cs typeface="2  Yagut" panose="00000400000000000000" pitchFamily="2" charset="-78"/>
            </a:endParaRPr>
          </a:p>
          <a:p>
            <a:pPr algn="r" rtl="1"/>
            <a:endParaRPr lang="en-US" sz="3600" dirty="0">
              <a:cs typeface="2  Yagut" panose="00000400000000000000" pitchFamily="2" charset="-78"/>
            </a:endParaRPr>
          </a:p>
          <a:p>
            <a:pPr algn="ctr" rtl="1"/>
            <a:r>
              <a:rPr lang="fa-IR" sz="3600" b="1" baseline="30000" dirty="0">
                <a:cs typeface="2  Yagut" panose="00000400000000000000" pitchFamily="2" charset="-78"/>
              </a:rPr>
              <a:t>1</a:t>
            </a:r>
            <a:r>
              <a:rPr lang="ar-SA" sz="3600" b="1" baseline="30000" dirty="0">
                <a:cs typeface="2  Yagut" panose="00000400000000000000" pitchFamily="2" charset="-78"/>
              </a:rPr>
              <a:t>. الغیبه نعمانی/ ص 152</a:t>
            </a:r>
            <a:endParaRPr lang="en-US" sz="3600" dirty="0">
              <a:cs typeface="2  Yagu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56" y="3811567"/>
            <a:ext cx="4924162" cy="3369164"/>
          </a:xfrm>
          <a:prstGeom prst="rect">
            <a:avLst/>
          </a:prstGeom>
        </p:spPr>
      </p:pic>
    </p:spTree>
    <p:extLst>
      <p:ext uri="{BB962C8B-B14F-4D97-AF65-F5344CB8AC3E}">
        <p14:creationId xmlns:p14="http://schemas.microsoft.com/office/powerpoint/2010/main" val="163263620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237" y="0"/>
            <a:ext cx="10609730" cy="6871447"/>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83339" y="510992"/>
            <a:ext cx="10004613" cy="6463308"/>
          </a:xfrm>
          <a:prstGeom prst="rect">
            <a:avLst/>
          </a:prstGeom>
          <a:noFill/>
        </p:spPr>
        <p:txBody>
          <a:bodyPr wrap="square" rtlCol="0">
            <a:spAutoFit/>
          </a:bodyPr>
          <a:lstStyle/>
          <a:p>
            <a:pPr algn="ctr" rtl="1"/>
            <a:r>
              <a:rPr lang="fa-IR" sz="3200" dirty="0">
                <a:cs typeface="2  Yagut" panose="00000400000000000000" pitchFamily="2" charset="-78"/>
              </a:rPr>
              <a:t>در دعاهای مربوط به دوران </a:t>
            </a:r>
            <a:r>
              <a:rPr lang="fa-IR" sz="3200" dirty="0" smtClean="0">
                <a:cs typeface="2  Yagut" panose="00000400000000000000" pitchFamily="2" charset="-78"/>
              </a:rPr>
              <a:t>غیبت</a:t>
            </a:r>
          </a:p>
          <a:p>
            <a:pPr algn="ctr" rtl="1"/>
            <a:r>
              <a:rPr lang="fa-IR" sz="3200" dirty="0" smtClean="0">
                <a:cs typeface="2  Yagut" panose="00000400000000000000" pitchFamily="2" charset="-78"/>
              </a:rPr>
              <a:t> </a:t>
            </a:r>
            <a:r>
              <a:rPr lang="fa-IR" sz="3200" dirty="0">
                <a:cs typeface="2  Yagut" panose="00000400000000000000" pitchFamily="2" charset="-78"/>
              </a:rPr>
              <a:t>از خدا چنین تقاضا می‌کنیم</a:t>
            </a:r>
            <a:r>
              <a:rPr lang="fa-IR" sz="3200" dirty="0" smtClean="0">
                <a:cs typeface="2  Yagut" panose="00000400000000000000" pitchFamily="2" charset="-78"/>
              </a:rPr>
              <a:t>:</a:t>
            </a:r>
          </a:p>
          <a:p>
            <a:pPr algn="ctr" rtl="1"/>
            <a:r>
              <a:rPr lang="fa-IR" sz="3200" dirty="0" smtClean="0">
                <a:cs typeface="2  Yagut" panose="00000400000000000000" pitchFamily="2" charset="-78"/>
              </a:rPr>
              <a:t> </a:t>
            </a:r>
            <a:endParaRPr lang="en-US" sz="3200" dirty="0">
              <a:cs typeface="2  Yagut" panose="00000400000000000000" pitchFamily="2" charset="-78"/>
            </a:endParaRPr>
          </a:p>
          <a:p>
            <a:pPr algn="ctr" rtl="1"/>
            <a:r>
              <a:rPr lang="fa-IR" sz="4400" b="1" dirty="0" smtClean="0">
                <a:solidFill>
                  <a:srgbClr val="C00000"/>
                </a:solidFill>
                <a:cs typeface="2  Yagut" panose="00000400000000000000" pitchFamily="2" charset="-78"/>
              </a:rPr>
              <a:t>(</a:t>
            </a:r>
            <a:r>
              <a:rPr lang="fa-IR" sz="4400" b="1" dirty="0">
                <a:solidFill>
                  <a:srgbClr val="C00000"/>
                </a:solidFill>
                <a:cs typeface="2  Yagut" panose="00000400000000000000" pitchFamily="2" charset="-78"/>
              </a:rPr>
              <a:t>اللّهُمَّ ولا تَسلُبنا الیقین لِطُولِ الأَمَدِ فی غَیبَتِهِ وَانقِطاع خَبَره عَنّا</a:t>
            </a:r>
            <a:r>
              <a:rPr lang="fa-IR" sz="4400" b="1" dirty="0" smtClean="0">
                <a:solidFill>
                  <a:srgbClr val="C00000"/>
                </a:solidFill>
                <a:cs typeface="2  Yagut" panose="00000400000000000000" pitchFamily="2" charset="-78"/>
              </a:rPr>
              <a:t>)</a:t>
            </a:r>
          </a:p>
          <a:p>
            <a:pPr algn="ctr" rtl="1"/>
            <a:endParaRPr lang="fa-IR" sz="6600" dirty="0" smtClean="0">
              <a:solidFill>
                <a:srgbClr val="C00000"/>
              </a:solidFill>
              <a:cs typeface="2  Yagut" panose="00000400000000000000" pitchFamily="2" charset="-78"/>
            </a:endParaRPr>
          </a:p>
          <a:p>
            <a:pPr algn="ctr" rtl="1"/>
            <a:endParaRPr lang="fa-IR" sz="6600" dirty="0">
              <a:solidFill>
                <a:srgbClr val="C00000"/>
              </a:solidFill>
              <a:cs typeface="2  Yagut" panose="00000400000000000000" pitchFamily="2" charset="-78"/>
            </a:endParaRPr>
          </a:p>
          <a:p>
            <a:pPr algn="ctr" rtl="1"/>
            <a:endParaRPr lang="en-US" sz="6600" dirty="0">
              <a:solidFill>
                <a:srgbClr val="C00000"/>
              </a:solidFill>
              <a:cs typeface="2  Yagut" panose="00000400000000000000" pitchFamily="2" charset="-78"/>
            </a:endParaRPr>
          </a:p>
          <a:p>
            <a:pPr algn="ctr" rtl="1"/>
            <a:r>
              <a:rPr lang="fa-IR" sz="3200" b="1" baseline="30000" dirty="0">
                <a:cs typeface="2  Yagut" panose="00000400000000000000" pitchFamily="2" charset="-78"/>
              </a:rPr>
              <a:t>3. بحارالأنوار/ ج 53/ص187</a:t>
            </a:r>
            <a:r>
              <a:rPr lang="ar-SA" sz="3200" b="1" dirty="0">
                <a:cs typeface="2  Yagut" panose="00000400000000000000" pitchFamily="2" charset="-78"/>
              </a:rPr>
              <a:t>		</a:t>
            </a:r>
            <a:endParaRPr lang="en-US" sz="3200" dirty="0">
              <a:cs typeface="2  Yagut"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245" y="3469344"/>
            <a:ext cx="5719138" cy="3913095"/>
          </a:xfrm>
          <a:prstGeom prst="rect">
            <a:avLst/>
          </a:prstGeom>
        </p:spPr>
      </p:pic>
    </p:spTree>
    <p:extLst>
      <p:ext uri="{BB962C8B-B14F-4D97-AF65-F5344CB8AC3E}">
        <p14:creationId xmlns:p14="http://schemas.microsoft.com/office/powerpoint/2010/main" val="2019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3917" y="228600"/>
            <a:ext cx="7718611" cy="107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t>6. معرفت </a:t>
            </a:r>
            <a:r>
              <a:rPr lang="fa-IR" sz="3600" b="1" dirty="0"/>
              <a:t>امام و پیروی از او، ملاک عمل صالح</a:t>
            </a:r>
            <a:endParaRPr lang="en-US" sz="3600" dirty="0"/>
          </a:p>
        </p:txBody>
      </p:sp>
      <p:sp>
        <p:nvSpPr>
          <p:cNvPr id="3" name="TextBox 2"/>
          <p:cNvSpPr txBox="1"/>
          <p:nvPr/>
        </p:nvSpPr>
        <p:spPr>
          <a:xfrm>
            <a:off x="154642" y="1348800"/>
            <a:ext cx="11846858" cy="5509200"/>
          </a:xfrm>
          <a:prstGeom prst="rect">
            <a:avLst/>
          </a:prstGeom>
          <a:noFill/>
        </p:spPr>
        <p:txBody>
          <a:bodyPr wrap="square" rtlCol="0">
            <a:spAutoFit/>
          </a:bodyPr>
          <a:lstStyle/>
          <a:p>
            <a:pPr algn="r" rtl="1"/>
            <a:r>
              <a:rPr lang="ar-SA" sz="3200" dirty="0">
                <a:cs typeface="2  Yagut" panose="00000400000000000000" pitchFamily="2" charset="-78"/>
              </a:rPr>
              <a:t>شهید مطهری</a:t>
            </a:r>
            <a:r>
              <a:rPr lang="en-US" sz="3200" dirty="0">
                <a:cs typeface="2  Yagut" panose="00000400000000000000" pitchFamily="2" charset="-78"/>
              </a:rPr>
              <a:t>;</a:t>
            </a:r>
            <a:r>
              <a:rPr lang="ar-SA" sz="3200" dirty="0">
                <a:cs typeface="2  Yagut" panose="00000400000000000000" pitchFamily="2" charset="-78"/>
              </a:rPr>
              <a:t>در تفسیر سوره «عصر» و در تبیین عمل صالح می‌فرماید: </a:t>
            </a:r>
            <a:endParaRPr lang="en-US" sz="3200" dirty="0">
              <a:cs typeface="2  Yagut" panose="00000400000000000000" pitchFamily="2" charset="-78"/>
            </a:endParaRPr>
          </a:p>
          <a:p>
            <a:pPr algn="r"/>
            <a:r>
              <a:rPr lang="fa-IR" sz="3200" dirty="0">
                <a:cs typeface="2  Yagut" panose="00000400000000000000" pitchFamily="2" charset="-78"/>
              </a:rPr>
              <a:t>«فقهاء و اصولیین تعبیری دارند، می‌گویند عناوین اولیه و ثانویه، یعنی یک </a:t>
            </a:r>
            <a:endParaRPr lang="fa-IR" sz="3200" dirty="0" smtClean="0">
              <a:cs typeface="2  Yagut" panose="00000400000000000000" pitchFamily="2" charset="-78"/>
            </a:endParaRPr>
          </a:p>
          <a:p>
            <a:pPr algn="r"/>
            <a:r>
              <a:rPr lang="fa-IR" sz="3200" dirty="0" smtClean="0">
                <a:cs typeface="2  Yagut" panose="00000400000000000000" pitchFamily="2" charset="-78"/>
              </a:rPr>
              <a:t>چیزی </a:t>
            </a:r>
            <a:r>
              <a:rPr lang="fa-IR" sz="3200" dirty="0">
                <a:cs typeface="2  Yagut" panose="00000400000000000000" pitchFamily="2" charset="-78"/>
              </a:rPr>
              <a:t>را گاهی به عنوان اصلی قبول می‌کنند، مانند نماز، احسان به مردم، جهاد، روزه، انفاق، صداقت و... اینها همه عمل هستند، ولی می‌دانیم موقع و موضع عملها به حسب شرایط زمانی و احوال افراد متفاوت است، یعنی یک امر در یک لحظه برای شما واجب و در لحظه دیگر مستحب می‌شود. مثلاً شرعاً به شخصی مدیون و مقروض هستید و ادای دین نیز در توانایی شما هست، بنابراین حتّی به بهانه‌ی نماز نیز نمی‌توانید ادای دین را به تعویق بیندازید، یا می‌خواهید نماز بخوانید و وقت هم وسیع است، در این موقع شخصی ناراحتی شدیدی پیدا کرده که بایستی او را به طبیب برسانید، در این وقت نماز برای شما عمل صالح نیست. این را می‌گویند عنوان ثانوی، عناوین ثانویه متغیّر و بر حسب احوال اشخاص، متفاوت است</a:t>
            </a:r>
            <a:r>
              <a:rPr lang="fa-IR" sz="3200" dirty="0" smtClean="0">
                <a:cs typeface="2  Yagut" panose="00000400000000000000" pitchFamily="2" charset="-78"/>
              </a:rPr>
              <a:t>.</a:t>
            </a:r>
            <a:r>
              <a:rPr lang="ar-SA" sz="3200" b="1" baseline="30000" dirty="0">
                <a:cs typeface="2  Yagut" panose="00000400000000000000" pitchFamily="2" charset="-78"/>
              </a:rPr>
              <a:t> . تفسیر قرآن/ ص 309</a:t>
            </a:r>
            <a:r>
              <a:rPr lang="fa-IR" sz="3200" dirty="0" smtClean="0">
                <a:cs typeface="2  Yagut" panose="00000400000000000000" pitchFamily="2" charset="-78"/>
              </a:rPr>
              <a:t> </a:t>
            </a:r>
            <a:endParaRPr lang="en-US" sz="3200" dirty="0">
              <a:cs typeface="2  Yagut"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1210"/>
          <a:stretch/>
        </p:blipFill>
        <p:spPr>
          <a:xfrm>
            <a:off x="154642" y="228600"/>
            <a:ext cx="1795182" cy="2111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01845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741" y="981635"/>
            <a:ext cx="10690412" cy="6124754"/>
          </a:xfrm>
          <a:prstGeom prst="rect">
            <a:avLst/>
          </a:prstGeom>
          <a:noFill/>
        </p:spPr>
        <p:txBody>
          <a:bodyPr wrap="square" rtlCol="0">
            <a:spAutoFit/>
          </a:bodyPr>
          <a:lstStyle/>
          <a:p>
            <a:pPr algn="r" rtl="1"/>
            <a:r>
              <a:rPr lang="ar-SA" sz="3600" dirty="0">
                <a:cs typeface="2  Yagut" panose="00000400000000000000" pitchFamily="2" charset="-78"/>
              </a:rPr>
              <a:t>در کتاب شریف ألفَین ذیل </a:t>
            </a:r>
            <a:r>
              <a:rPr lang="ar-SA" sz="3600" dirty="0" smtClean="0">
                <a:cs typeface="2  Yagut" panose="00000400000000000000" pitchFamily="2" charset="-78"/>
              </a:rPr>
              <a:t>آیه‌ شریفه‌ :</a:t>
            </a:r>
            <a:endParaRPr lang="fa-IR" sz="3600" dirty="0" smtClean="0">
              <a:cs typeface="2  Yagut" panose="00000400000000000000" pitchFamily="2" charset="-78"/>
            </a:endParaRPr>
          </a:p>
          <a:p>
            <a:pPr algn="r" rtl="1"/>
            <a:r>
              <a:rPr lang="ar-SA" sz="3600" dirty="0" smtClean="0">
                <a:cs typeface="2  Yagut" panose="00000400000000000000" pitchFamily="2" charset="-78"/>
              </a:rPr>
              <a:t> </a:t>
            </a:r>
            <a:endParaRPr lang="en-US" sz="3600" dirty="0">
              <a:cs typeface="2  Yagut" panose="00000400000000000000" pitchFamily="2" charset="-78"/>
            </a:endParaRPr>
          </a:p>
          <a:p>
            <a:pPr algn="r" rtl="1"/>
            <a:r>
              <a:rPr lang="ar-SA" sz="3600" b="1" dirty="0">
                <a:cs typeface="2  Yagut" panose="00000400000000000000" pitchFamily="2" charset="-78"/>
              </a:rPr>
              <a:t>(فَأَمَّا الَّذِينَ آمَنُوا وَ عَمِلُوا الصَّالِحاتِ فَيُوَفِّيهِمْ </a:t>
            </a:r>
            <a:endParaRPr lang="fa-IR" sz="3600" b="1" dirty="0" smtClean="0">
              <a:cs typeface="2  Yagut" panose="00000400000000000000" pitchFamily="2" charset="-78"/>
            </a:endParaRPr>
          </a:p>
          <a:p>
            <a:pPr algn="r" rtl="1"/>
            <a:r>
              <a:rPr lang="ar-SA" sz="3600" b="1" dirty="0" smtClean="0">
                <a:cs typeface="2  Yagut" panose="00000400000000000000" pitchFamily="2" charset="-78"/>
              </a:rPr>
              <a:t>أُجُورَهُمْ)</a:t>
            </a:r>
            <a:r>
              <a:rPr lang="fa-IR" sz="3600" b="1" dirty="0" smtClean="0">
                <a:cs typeface="2  Yagut" panose="00000400000000000000" pitchFamily="2" charset="-78"/>
              </a:rPr>
              <a:t>                                        </a:t>
            </a:r>
            <a:r>
              <a:rPr lang="ar-SA" sz="3600" b="1" baseline="30000" dirty="0" smtClean="0">
                <a:cs typeface="2  Yagut" panose="00000400000000000000" pitchFamily="2" charset="-78"/>
              </a:rPr>
              <a:t> </a:t>
            </a:r>
            <a:r>
              <a:rPr lang="ar-SA" sz="3600" b="1" baseline="30000" dirty="0">
                <a:cs typeface="2  Yagut" panose="00000400000000000000" pitchFamily="2" charset="-78"/>
              </a:rPr>
              <a:t>نساء / </a:t>
            </a:r>
            <a:r>
              <a:rPr lang="ar-SA" sz="3600" b="1" baseline="30000" dirty="0" smtClean="0">
                <a:cs typeface="2  Yagut" panose="00000400000000000000" pitchFamily="2" charset="-78"/>
              </a:rPr>
              <a:t>173</a:t>
            </a:r>
            <a:r>
              <a:rPr lang="fa-IR" sz="3600" b="1" dirty="0" smtClean="0">
                <a:cs typeface="2  Yagut" panose="00000400000000000000" pitchFamily="2" charset="-78"/>
              </a:rPr>
              <a:t> </a:t>
            </a:r>
            <a:endParaRPr lang="en-US" sz="3600" dirty="0">
              <a:cs typeface="2  Yagut" panose="00000400000000000000" pitchFamily="2" charset="-78"/>
            </a:endParaRPr>
          </a:p>
          <a:p>
            <a:pPr algn="r" rtl="1"/>
            <a:r>
              <a:rPr lang="ar-SA" sz="3600" dirty="0">
                <a:cs typeface="2  Yagut" panose="00000400000000000000" pitchFamily="2" charset="-78"/>
              </a:rPr>
              <a:t>آمده است</a:t>
            </a:r>
            <a:r>
              <a:rPr lang="ar-SA" sz="3600" dirty="0" smtClean="0">
                <a:cs typeface="2  Yagut" panose="00000400000000000000" pitchFamily="2" charset="-78"/>
              </a:rPr>
              <a:t>:</a:t>
            </a:r>
            <a:endParaRPr lang="fa-IR" sz="3600" dirty="0" smtClean="0">
              <a:cs typeface="2  Yagut" panose="00000400000000000000" pitchFamily="2" charset="-78"/>
            </a:endParaRPr>
          </a:p>
          <a:p>
            <a:pPr algn="r" rtl="1"/>
            <a:r>
              <a:rPr lang="fa-IR" sz="4400" b="1" dirty="0">
                <a:solidFill>
                  <a:srgbClr val="C00000"/>
                </a:solidFill>
                <a:cs typeface="2  Yagut" panose="00000400000000000000" pitchFamily="2" charset="-78"/>
              </a:rPr>
              <a:t>«</a:t>
            </a:r>
            <a:r>
              <a:rPr lang="ar-SA" sz="4400" b="1" dirty="0" smtClean="0">
                <a:solidFill>
                  <a:srgbClr val="C00000"/>
                </a:solidFill>
                <a:cs typeface="2  Yagut" panose="00000400000000000000" pitchFamily="2" charset="-78"/>
              </a:rPr>
              <a:t> فَیَجِب </a:t>
            </a:r>
            <a:r>
              <a:rPr lang="ar-SA" sz="4400" b="1" dirty="0">
                <a:solidFill>
                  <a:srgbClr val="C00000"/>
                </a:solidFill>
                <a:cs typeface="2  Yagut" panose="00000400000000000000" pitchFamily="2" charset="-78"/>
              </a:rPr>
              <a:t>فی الحِکمة وَضعُ </a:t>
            </a:r>
            <a:r>
              <a:rPr lang="ar-SA" sz="4400" b="1" dirty="0" smtClean="0">
                <a:solidFill>
                  <a:srgbClr val="C00000"/>
                </a:solidFill>
                <a:cs typeface="2  Yagut" panose="00000400000000000000" pitchFamily="2" charset="-78"/>
              </a:rPr>
              <a:t>طَریقٍ</a:t>
            </a:r>
            <a:endParaRPr lang="fa-IR" sz="4400" b="1" dirty="0" smtClean="0">
              <a:solidFill>
                <a:srgbClr val="C00000"/>
              </a:solidFill>
              <a:cs typeface="2  Yagut" panose="00000400000000000000" pitchFamily="2" charset="-78"/>
            </a:endParaRPr>
          </a:p>
          <a:p>
            <a:pPr algn="r" rtl="1"/>
            <a:r>
              <a:rPr lang="ar-SA" sz="4400" b="1" dirty="0" smtClean="0">
                <a:solidFill>
                  <a:srgbClr val="C00000"/>
                </a:solidFill>
                <a:cs typeface="2  Yagut" panose="00000400000000000000" pitchFamily="2" charset="-78"/>
              </a:rPr>
              <a:t> </a:t>
            </a:r>
            <a:r>
              <a:rPr lang="ar-SA" sz="4400" b="1" dirty="0">
                <a:solidFill>
                  <a:srgbClr val="C00000"/>
                </a:solidFill>
                <a:cs typeface="2  Yagut" panose="00000400000000000000" pitchFamily="2" charset="-78"/>
              </a:rPr>
              <a:t>لِمعرِفَة جَمیعِ الصّالحات وَ لَیسَ </a:t>
            </a:r>
            <a:endParaRPr lang="fa-IR" sz="4400" b="1" dirty="0" smtClean="0">
              <a:solidFill>
                <a:srgbClr val="C00000"/>
              </a:solidFill>
              <a:cs typeface="2  Yagut" panose="00000400000000000000" pitchFamily="2" charset="-78"/>
            </a:endParaRPr>
          </a:p>
          <a:p>
            <a:pPr algn="r" rtl="1"/>
            <a:r>
              <a:rPr lang="ar-SA" sz="4400" b="1" dirty="0" smtClean="0">
                <a:solidFill>
                  <a:srgbClr val="C00000"/>
                </a:solidFill>
                <a:cs typeface="2  Yagut" panose="00000400000000000000" pitchFamily="2" charset="-78"/>
              </a:rPr>
              <a:t>إلّا </a:t>
            </a:r>
            <a:r>
              <a:rPr lang="ar-SA" sz="4400" b="1" dirty="0">
                <a:solidFill>
                  <a:srgbClr val="C00000"/>
                </a:solidFill>
                <a:cs typeface="2  Yagut" panose="00000400000000000000" pitchFamily="2" charset="-78"/>
              </a:rPr>
              <a:t>المعصوم</a:t>
            </a:r>
            <a:r>
              <a:rPr lang="ar-SA" sz="4400" b="1" dirty="0" smtClean="0">
                <a:solidFill>
                  <a:srgbClr val="C00000"/>
                </a:solidFill>
                <a:cs typeface="2  Yagut" panose="00000400000000000000" pitchFamily="2" charset="-78"/>
              </a:rPr>
              <a:t>...</a:t>
            </a:r>
            <a:r>
              <a:rPr lang="fa-IR" sz="4400" b="1" dirty="0" smtClean="0">
                <a:solidFill>
                  <a:srgbClr val="C00000"/>
                </a:solidFill>
                <a:cs typeface="2  Yagut" panose="00000400000000000000" pitchFamily="2" charset="-78"/>
              </a:rPr>
              <a:t>»</a:t>
            </a:r>
            <a:r>
              <a:rPr lang="ar-SA" sz="4400" b="1" dirty="0" smtClean="0">
                <a:solidFill>
                  <a:srgbClr val="C00000"/>
                </a:solidFill>
                <a:cs typeface="2  Yagut" panose="00000400000000000000" pitchFamily="2" charset="-78"/>
              </a:rPr>
              <a:t> </a:t>
            </a:r>
            <a:endParaRPr lang="fa-IR" sz="4400" b="1" dirty="0" smtClean="0">
              <a:solidFill>
                <a:srgbClr val="C00000"/>
              </a:solidFill>
              <a:cs typeface="2  Yagut" panose="00000400000000000000" pitchFamily="2" charset="-78"/>
            </a:endParaRPr>
          </a:p>
          <a:p>
            <a:pPr algn="r" rtl="1"/>
            <a:r>
              <a:rPr lang="ar-SA" sz="4400" b="1" baseline="30000" dirty="0" smtClean="0">
                <a:solidFill>
                  <a:srgbClr val="7030A0"/>
                </a:solidFill>
                <a:cs typeface="2  Yekan" panose="00000400000000000000" pitchFamily="2" charset="-78"/>
              </a:rPr>
              <a:t>ألفین </a:t>
            </a:r>
            <a:r>
              <a:rPr lang="ar-SA" sz="4400" b="1" baseline="30000" dirty="0">
                <a:solidFill>
                  <a:srgbClr val="7030A0"/>
                </a:solidFill>
                <a:cs typeface="2  Yekan" panose="00000400000000000000" pitchFamily="2" charset="-78"/>
              </a:rPr>
              <a:t>/ ج 1/ ص 103</a:t>
            </a:r>
            <a:endParaRPr lang="en-US" sz="4400" dirty="0">
              <a:solidFill>
                <a:srgbClr val="7030A0"/>
              </a:solidFill>
              <a:cs typeface="2  Yekan" panose="00000400000000000000" pitchFamily="2" charset="-78"/>
            </a:endParaRPr>
          </a:p>
          <a:p>
            <a:pPr algn="r" rtl="1"/>
            <a:r>
              <a:rPr lang="ar-SA" sz="3600" baseline="30000" dirty="0">
                <a:cs typeface="2  Yagut" panose="00000400000000000000" pitchFamily="2" charset="-78"/>
              </a:rPr>
              <a:t> </a:t>
            </a:r>
            <a:endParaRPr lang="en-US" sz="3600" dirty="0">
              <a:cs typeface="2  Yagu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89" y="540840"/>
            <a:ext cx="3212442" cy="457821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4968">
            <a:off x="-582220" y="4517797"/>
            <a:ext cx="3800063" cy="2600044"/>
          </a:xfrm>
          <a:prstGeom prst="rect">
            <a:avLst/>
          </a:prstGeom>
        </p:spPr>
      </p:pic>
    </p:spTree>
    <p:extLst>
      <p:ext uri="{BB962C8B-B14F-4D97-AF65-F5344CB8AC3E}">
        <p14:creationId xmlns:p14="http://schemas.microsoft.com/office/powerpoint/2010/main" val="206753811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heel(1)">
                                      <p:cBhvr>
                                        <p:cTn id="28" dur="2000"/>
                                        <p:tgtEl>
                                          <p:spTgt spid="2">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heel(1)">
                                      <p:cBhvr>
                                        <p:cTn id="31" dur="2000"/>
                                        <p:tgtEl>
                                          <p:spTgt spid="2">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heel(1)">
                                      <p:cBhvr>
                                        <p:cTn id="3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618" r="12601" b="25115"/>
          <a:stretch/>
        </p:blipFill>
        <p:spPr>
          <a:xfrm>
            <a:off x="282388" y="490274"/>
            <a:ext cx="2622178" cy="4027938"/>
          </a:xfrm>
          <a:prstGeom prst="rect">
            <a:avLst/>
          </a:prstGeom>
        </p:spPr>
      </p:pic>
      <p:sp>
        <p:nvSpPr>
          <p:cNvPr id="2" name="Rounded Rectangle 1"/>
          <p:cNvSpPr/>
          <p:nvPr/>
        </p:nvSpPr>
        <p:spPr>
          <a:xfrm>
            <a:off x="2380130" y="107033"/>
            <a:ext cx="7153835" cy="76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t>7. کسب </a:t>
            </a:r>
            <a:r>
              <a:rPr lang="fa-IR" sz="3600" b="1" dirty="0"/>
              <a:t>و ترویج فضیلت انتظار و امیدواری </a:t>
            </a:r>
            <a:endParaRPr lang="en-US" sz="3600" dirty="0"/>
          </a:p>
        </p:txBody>
      </p:sp>
      <p:sp>
        <p:nvSpPr>
          <p:cNvPr id="3" name="TextBox 2"/>
          <p:cNvSpPr txBox="1"/>
          <p:nvPr/>
        </p:nvSpPr>
        <p:spPr>
          <a:xfrm>
            <a:off x="2796988" y="1183341"/>
            <a:ext cx="9251576" cy="5940088"/>
          </a:xfrm>
          <a:prstGeom prst="rect">
            <a:avLst/>
          </a:prstGeom>
          <a:noFill/>
        </p:spPr>
        <p:txBody>
          <a:bodyPr wrap="square" rtlCol="0">
            <a:spAutoFit/>
          </a:bodyPr>
          <a:lstStyle/>
          <a:p>
            <a:pPr algn="r" rtl="1"/>
            <a:r>
              <a:rPr lang="fa-IR" sz="2800" dirty="0"/>
              <a:t>شهید مطهری</a:t>
            </a:r>
            <a:r>
              <a:rPr lang="en-US" sz="2800" dirty="0"/>
              <a:t>;</a:t>
            </a:r>
            <a:r>
              <a:rPr lang="fa-IR" sz="2800" dirty="0"/>
              <a:t> در این خصوص می‌فرمایند: </a:t>
            </a:r>
            <a:endParaRPr lang="fa-IR" sz="2800" dirty="0" smtClean="0"/>
          </a:p>
          <a:p>
            <a:pPr algn="r" rtl="1"/>
            <a:r>
              <a:rPr lang="fa-IR" sz="3600" dirty="0" smtClean="0">
                <a:cs typeface="2  Yagut" panose="00000400000000000000" pitchFamily="2" charset="-78"/>
              </a:rPr>
              <a:t>« </a:t>
            </a:r>
            <a:r>
              <a:rPr lang="fa-IR" sz="3600" dirty="0">
                <a:cs typeface="2  Yagut" panose="00000400000000000000" pitchFamily="2" charset="-78"/>
              </a:rPr>
              <a:t>اصل انتظار فرج از یک اصل کلی اسلامی و قرآنی دیگر استنتاج می‌شود و آن اصل </a:t>
            </a:r>
            <a:r>
              <a:rPr lang="fa-IR" sz="3600" dirty="0">
                <a:solidFill>
                  <a:srgbClr val="C00000"/>
                </a:solidFill>
                <a:cs typeface="2  Yagut" panose="00000400000000000000" pitchFamily="2" charset="-78"/>
              </a:rPr>
              <a:t>«حرمت یأس از روح الله» </a:t>
            </a:r>
            <a:r>
              <a:rPr lang="fa-IR" sz="3600" dirty="0">
                <a:cs typeface="2  Yagut" panose="00000400000000000000" pitchFamily="2" charset="-78"/>
              </a:rPr>
              <a:t>است. مردمِ مؤمن به عنایات الهی، هرگز و درهیچ شرایطی امید خویش را از دست نمی‌دهند و تسلیم یأس و نا امیدی و بیهوده گرائی نمی‌گردند. چیزی که هست این انتظار فرج و این عدم یأس از روح الله درمورد یک عنایت عمومی و بشری است نه شخصی یا گروهی و به علاوه، توأم است با نویدهای خاص و مشخص که به آن قطعیت داده است.»</a:t>
            </a:r>
            <a:endParaRPr lang="en-US" sz="3600" dirty="0">
              <a:cs typeface="2  Yagut" panose="00000400000000000000" pitchFamily="2" charset="-78"/>
            </a:endParaRPr>
          </a:p>
          <a:p>
            <a:pPr algn="r" rtl="1"/>
            <a:r>
              <a:rPr lang="fa-IR" sz="3600" b="1" baseline="30000" dirty="0">
                <a:cs typeface="2  Yagut" panose="00000400000000000000" pitchFamily="2" charset="-78"/>
              </a:rPr>
              <a:t>1</a:t>
            </a:r>
            <a:r>
              <a:rPr lang="ar-SA" sz="3600" b="1" baseline="30000" dirty="0">
                <a:cs typeface="2  Yagut" panose="00000400000000000000" pitchFamily="2" charset="-78"/>
              </a:rPr>
              <a:t>. قیام و انقلاب مهدی ع / صص 7-5</a:t>
            </a:r>
            <a:endParaRPr lang="en-US" sz="3600" dirty="0">
              <a:cs typeface="2  Yagut" panose="00000400000000000000" pitchFamily="2" charset="-78"/>
            </a:endParaRPr>
          </a:p>
          <a:p>
            <a:pPr algn="r" rtl="1"/>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5848">
            <a:off x="-1060331" y="3619286"/>
            <a:ext cx="4936427" cy="3377556"/>
          </a:xfrm>
          <a:prstGeom prst="rect">
            <a:avLst/>
          </a:prstGeom>
        </p:spPr>
      </p:pic>
    </p:spTree>
    <p:extLst>
      <p:ext uri="{BB962C8B-B14F-4D97-AF65-F5344CB8AC3E}">
        <p14:creationId xmlns:p14="http://schemas.microsoft.com/office/powerpoint/2010/main" val="40872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37329" y="376517"/>
            <a:ext cx="7490012" cy="1062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b="1" dirty="0" smtClean="0"/>
              <a:t>8. </a:t>
            </a:r>
            <a:r>
              <a:rPr lang="ar-SA" sz="3200" b="1" dirty="0" smtClean="0"/>
              <a:t>کسب </a:t>
            </a:r>
            <a:r>
              <a:rPr lang="ar-SA" sz="3200" b="1" dirty="0"/>
              <a:t>آمادگی برای دعوت به سوی امام عصر</a:t>
            </a:r>
            <a:r>
              <a:rPr lang="en-US" sz="3200" dirty="0">
                <a:sym typeface="AGA Arabesque" panose="05000000000000000000" pitchFamily="2" charset="2"/>
              </a:rPr>
              <a:t></a:t>
            </a:r>
            <a:endParaRPr lang="en-US" sz="3200" dirty="0"/>
          </a:p>
        </p:txBody>
      </p:sp>
      <p:sp>
        <p:nvSpPr>
          <p:cNvPr id="4" name="Rectangle 3"/>
          <p:cNvSpPr/>
          <p:nvPr/>
        </p:nvSpPr>
        <p:spPr>
          <a:xfrm>
            <a:off x="1627094" y="2011683"/>
            <a:ext cx="9291918" cy="4056495"/>
          </a:xfrm>
          <a:prstGeom prst="rect">
            <a:avLst/>
          </a:prstGeom>
        </p:spPr>
        <p:txBody>
          <a:bodyPr wrap="square">
            <a:spAutoFit/>
          </a:bodyPr>
          <a:lstStyle/>
          <a:p>
            <a:pPr indent="180340" algn="ctr" rtl="1">
              <a:spcAft>
                <a:spcPts val="0"/>
              </a:spcAft>
            </a:pPr>
            <a:r>
              <a:rPr lang="fa-IR" sz="4000" b="1" dirty="0" smtClean="0">
                <a:solidFill>
                  <a:srgbClr val="1F2326"/>
                </a:solidFill>
                <a:cs typeface="2  Yagut" panose="00000400000000000000" pitchFamily="2" charset="-78"/>
              </a:rPr>
              <a:t>مبنای وجوب دعوت به سوی امام زمان</a:t>
            </a:r>
            <a:r>
              <a:rPr lang="en-US" sz="4000" dirty="0">
                <a:solidFill>
                  <a:srgbClr val="1F2326"/>
                </a:solidFill>
                <a:latin typeface="Calibri" panose="020F0502020204030204" pitchFamily="34" charset="0"/>
                <a:cs typeface="2  Yagut" panose="00000400000000000000" pitchFamily="2" charset="-78"/>
                <a:sym typeface="AGA Arabesque" panose="05000000000000000000" pitchFamily="2" charset="2"/>
              </a:rPr>
              <a:t> </a:t>
            </a:r>
            <a:r>
              <a:rPr lang="en-US" sz="4000" dirty="0" smtClean="0">
                <a:solidFill>
                  <a:srgbClr val="1F2326"/>
                </a:solidFill>
                <a:latin typeface="Calibri" panose="020F0502020204030204" pitchFamily="34" charset="0"/>
                <a:cs typeface="2  Yagut" panose="00000400000000000000" pitchFamily="2" charset="-78"/>
                <a:sym typeface="AGA Arabesque" panose="05000000000000000000" pitchFamily="2" charset="2"/>
              </a:rPr>
              <a:t></a:t>
            </a:r>
            <a:r>
              <a:rPr lang="fa-IR" sz="4000" dirty="0" smtClean="0">
                <a:solidFill>
                  <a:srgbClr val="1F2326"/>
                </a:solidFill>
                <a:latin typeface="Calibri" panose="020F0502020204030204" pitchFamily="34" charset="0"/>
                <a:cs typeface="2  Yagut" panose="00000400000000000000" pitchFamily="2" charset="-78"/>
                <a:sym typeface="AGA Arabesque" panose="05000000000000000000" pitchFamily="2" charset="2"/>
              </a:rPr>
              <a:t>آیه:</a:t>
            </a:r>
            <a:endParaRPr lang="fa-IR" sz="4000" b="1" dirty="0" smtClean="0">
              <a:solidFill>
                <a:srgbClr val="1F2326"/>
              </a:solidFill>
              <a:cs typeface="2  Yagut" panose="00000400000000000000" pitchFamily="2" charset="-78"/>
            </a:endParaRPr>
          </a:p>
          <a:p>
            <a:pPr indent="180340" algn="ctr" rtl="1">
              <a:spcAft>
                <a:spcPts val="0"/>
              </a:spcAft>
            </a:pPr>
            <a:r>
              <a:rPr lang="ar-SA" sz="4000" b="1" dirty="0" smtClean="0">
                <a:solidFill>
                  <a:srgbClr val="C00000"/>
                </a:solidFill>
                <a:cs typeface="2  Yagut" panose="00000400000000000000" pitchFamily="2" charset="-78"/>
              </a:rPr>
              <a:t>«</a:t>
            </a:r>
            <a:r>
              <a:rPr lang="ar-SA" sz="4000" b="1" dirty="0">
                <a:solidFill>
                  <a:srgbClr val="C00000"/>
                </a:solidFill>
                <a:cs typeface="2  Yagut" panose="00000400000000000000" pitchFamily="2" charset="-78"/>
              </a:rPr>
              <a:t>اُدعُ</a:t>
            </a:r>
            <a:r>
              <a:rPr lang="fa-IR" sz="4000" b="1" dirty="0">
                <a:solidFill>
                  <a:srgbClr val="C00000"/>
                </a:solidFill>
                <a:cs typeface="2  Yagut" panose="00000400000000000000" pitchFamily="2" charset="-78"/>
              </a:rPr>
              <a:t> إلی سَبیلِ رَبِّکَ بِالحِکمَة وَ المَوعِظَة الحَسَنَة...»</a:t>
            </a:r>
            <a:r>
              <a:rPr lang="fa-IR" sz="3600" dirty="0">
                <a:solidFill>
                  <a:srgbClr val="C00000"/>
                </a:solidFill>
                <a:cs typeface="2  Yagut" panose="00000400000000000000" pitchFamily="2" charset="-78"/>
              </a:rPr>
              <a:t> </a:t>
            </a:r>
            <a:r>
              <a:rPr lang="fa-IR" sz="3600" dirty="0" smtClean="0">
                <a:solidFill>
                  <a:srgbClr val="1F2326"/>
                </a:solidFill>
                <a:cs typeface="2  Yagut" panose="00000400000000000000" pitchFamily="2" charset="-78"/>
              </a:rPr>
              <a:t>است</a:t>
            </a:r>
            <a:r>
              <a:rPr lang="ar-SA" sz="3600" dirty="0" smtClean="0">
                <a:solidFill>
                  <a:srgbClr val="1F2326"/>
                </a:solidFill>
                <a:cs typeface="2  Yagut" panose="00000400000000000000" pitchFamily="2" charset="-78"/>
              </a:rPr>
              <a:t>، </a:t>
            </a:r>
            <a:r>
              <a:rPr lang="ar-SA" sz="3600" dirty="0">
                <a:solidFill>
                  <a:srgbClr val="1F2326"/>
                </a:solidFill>
                <a:cs typeface="2  Yagut" panose="00000400000000000000" pitchFamily="2" charset="-78"/>
              </a:rPr>
              <a:t>چرا که امام زمان </a:t>
            </a:r>
            <a:r>
              <a:rPr lang="en-US" sz="3600" dirty="0">
                <a:solidFill>
                  <a:srgbClr val="1F2326"/>
                </a:solidFill>
                <a:latin typeface="Calibri" panose="020F0502020204030204" pitchFamily="34" charset="0"/>
                <a:cs typeface="2  Yagut" panose="00000400000000000000" pitchFamily="2" charset="-78"/>
                <a:sym typeface="AGA Arabesque" panose="05000000000000000000" pitchFamily="2" charset="2"/>
              </a:rPr>
              <a:t></a:t>
            </a:r>
            <a:r>
              <a:rPr lang="fa-IR" sz="3600" dirty="0">
                <a:solidFill>
                  <a:srgbClr val="1F2326"/>
                </a:solidFill>
                <a:latin typeface="V_Symbols" panose="00000400000000000000" pitchFamily="2" charset="2"/>
                <a:cs typeface="2  Yagut" panose="00000400000000000000" pitchFamily="2" charset="-78"/>
              </a:rPr>
              <a:t> از بارزترین مصادیق سبیل ربّ به شمار می‌رود، </a:t>
            </a:r>
            <a:r>
              <a:rPr lang="ar-SA" sz="3600" dirty="0">
                <a:solidFill>
                  <a:srgbClr val="1F2326"/>
                </a:solidFill>
                <a:cs typeface="2  Yagut" panose="00000400000000000000" pitchFamily="2" charset="-78"/>
              </a:rPr>
              <a:t>چنانچه در زیارت جامعه آمده است: </a:t>
            </a:r>
            <a:endParaRPr lang="en-US" sz="3600" dirty="0">
              <a:cs typeface="2  Yagut" panose="00000400000000000000" pitchFamily="2" charset="-78"/>
            </a:endParaRPr>
          </a:p>
          <a:p>
            <a:pPr indent="180340" algn="ctr" rtl="1">
              <a:spcAft>
                <a:spcPts val="0"/>
              </a:spcAft>
            </a:pPr>
            <a:r>
              <a:rPr lang="ar-SA" sz="4800" b="1" dirty="0">
                <a:solidFill>
                  <a:srgbClr val="C00000"/>
                </a:solidFill>
                <a:cs typeface="2  Yagut" panose="00000400000000000000" pitchFamily="2" charset="-78"/>
              </a:rPr>
              <a:t>(أنتُمُ السَّبیلُ الأعظمُ و الصِّراط الأقوَمُ) </a:t>
            </a:r>
            <a:endParaRPr lang="en-US" sz="4400" dirty="0">
              <a:solidFill>
                <a:srgbClr val="C00000"/>
              </a:solidFill>
              <a:cs typeface="2  Yagut" panose="00000400000000000000" pitchFamily="2" charset="-78"/>
            </a:endParaRPr>
          </a:p>
          <a:p>
            <a:pPr indent="180340" algn="ctr" rtl="1">
              <a:spcAft>
                <a:spcPts val="0"/>
              </a:spcAft>
            </a:pPr>
            <a:r>
              <a:rPr lang="fa-IR" sz="3600" dirty="0">
                <a:solidFill>
                  <a:srgbClr val="1F2326"/>
                </a:solidFill>
                <a:cs typeface="2  Yagut" panose="00000400000000000000" pitchFamily="2" charset="-78"/>
              </a:rPr>
              <a:t>« شما راه بزرگ الهی و جاده مستقیم پابرجایید» </a:t>
            </a:r>
            <a:endParaRPr lang="en-US" sz="3600" dirty="0">
              <a:cs typeface="2  Yagut" panose="00000400000000000000" pitchFamily="2" charset="-78"/>
            </a:endParaRPr>
          </a:p>
          <a:p>
            <a:pPr algn="ctr" rtl="1">
              <a:lnSpc>
                <a:spcPct val="90000"/>
              </a:lnSpc>
              <a:spcAft>
                <a:spcPts val="0"/>
              </a:spcAft>
            </a:pPr>
            <a:r>
              <a:rPr lang="fa-IR" sz="2400" b="1" baseline="30000" dirty="0">
                <a:solidFill>
                  <a:srgbClr val="1F2326"/>
                </a:solidFill>
                <a:latin typeface="Calibri" panose="020F0502020204030204" pitchFamily="34" charset="0"/>
                <a:ea typeface="Calibri" panose="020F0502020204030204" pitchFamily="34" charset="0"/>
                <a:cs typeface="2  Yagut" panose="00000400000000000000" pitchFamily="2" charset="-78"/>
              </a:rPr>
              <a:t>1</a:t>
            </a:r>
            <a:r>
              <a:rPr lang="ar-SA" sz="2400" b="1" baseline="30000" dirty="0">
                <a:solidFill>
                  <a:srgbClr val="1F2326"/>
                </a:solidFill>
                <a:latin typeface="Calibri" panose="020F0502020204030204" pitchFamily="34" charset="0"/>
                <a:ea typeface="Calibri" panose="020F0502020204030204" pitchFamily="34" charset="0"/>
                <a:cs typeface="2  Yagut" panose="00000400000000000000" pitchFamily="2" charset="-78"/>
              </a:rPr>
              <a:t>. نحل/ 125</a:t>
            </a:r>
            <a:endParaRPr lang="en-US" sz="2400" dirty="0">
              <a:effectLst/>
              <a:latin typeface="Calibri" panose="020F0502020204030204" pitchFamily="34" charset="0"/>
              <a:ea typeface="Calibri" panose="020F0502020204030204" pitchFamily="34" charset="0"/>
              <a:cs typeface="2  Yagu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06" y="4437529"/>
            <a:ext cx="3891373" cy="2662519"/>
          </a:xfrm>
          <a:prstGeom prst="rect">
            <a:avLst/>
          </a:prstGeom>
        </p:spPr>
      </p:pic>
    </p:spTree>
    <p:extLst>
      <p:ext uri="{BB962C8B-B14F-4D97-AF65-F5344CB8AC3E}">
        <p14:creationId xmlns:p14="http://schemas.microsoft.com/office/powerpoint/2010/main" val="276572671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ircle(in)">
                                      <p:cBhvr>
                                        <p:cTn id="21" dur="2000"/>
                                        <p:tgtEl>
                                          <p:spTgt spid="4">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ircle(in)">
                                      <p:cBhvr>
                                        <p:cTn id="2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7693">
            <a:off x="-128267" y="489426"/>
            <a:ext cx="11059699" cy="7567164"/>
          </a:xfrm>
          <a:prstGeom prst="rect">
            <a:avLst/>
          </a:prstGeom>
        </p:spPr>
      </p:pic>
      <p:sp>
        <p:nvSpPr>
          <p:cNvPr id="4" name="Rounded Rectangle 3"/>
          <p:cNvSpPr/>
          <p:nvPr/>
        </p:nvSpPr>
        <p:spPr>
          <a:xfrm>
            <a:off x="3711389" y="389966"/>
            <a:ext cx="4598894" cy="28373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600" dirty="0" smtClean="0">
                <a:solidFill>
                  <a:srgbClr val="FFFF00"/>
                </a:solidFill>
                <a:cs typeface="2  Yekan" panose="00000400000000000000" pitchFamily="2" charset="-78"/>
              </a:rPr>
              <a:t>دعوت به سوی امام</a:t>
            </a:r>
            <a:endParaRPr lang="en-US" sz="6600" dirty="0">
              <a:solidFill>
                <a:srgbClr val="FFFF00"/>
              </a:solidFill>
              <a:cs typeface="2  Yekan" panose="00000400000000000000" pitchFamily="2" charset="-78"/>
            </a:endParaRPr>
          </a:p>
        </p:txBody>
      </p:sp>
      <p:sp>
        <p:nvSpPr>
          <p:cNvPr id="6" name="Rounded Rectangle 5"/>
          <p:cNvSpPr/>
          <p:nvPr/>
        </p:nvSpPr>
        <p:spPr>
          <a:xfrm>
            <a:off x="7100047" y="3576918"/>
            <a:ext cx="4087906" cy="24742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smtClean="0">
                <a:cs typeface="2  Yekan" panose="00000400000000000000" pitchFamily="2" charset="-78"/>
              </a:rPr>
              <a:t>دعوت خانوادگی</a:t>
            </a:r>
            <a:endParaRPr lang="en-US" sz="6000" dirty="0">
              <a:cs typeface="2  Yekan" panose="00000400000000000000" pitchFamily="2" charset="-78"/>
            </a:endParaRPr>
          </a:p>
        </p:txBody>
      </p:sp>
      <p:sp>
        <p:nvSpPr>
          <p:cNvPr id="7" name="Rounded Rectangle 6"/>
          <p:cNvSpPr/>
          <p:nvPr/>
        </p:nvSpPr>
        <p:spPr>
          <a:xfrm>
            <a:off x="972670" y="3576918"/>
            <a:ext cx="4087906" cy="247425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000" dirty="0" smtClean="0">
                <a:cs typeface="2  Yekan" panose="00000400000000000000" pitchFamily="2" charset="-78"/>
              </a:rPr>
              <a:t>دعوت اجتماعی</a:t>
            </a:r>
            <a:endParaRPr lang="en-US" sz="6000" dirty="0">
              <a:cs typeface="2  Yekan" panose="00000400000000000000" pitchFamily="2" charset="-78"/>
            </a:endParaRPr>
          </a:p>
        </p:txBody>
      </p:sp>
    </p:spTree>
    <p:extLst>
      <p:ext uri="{BB962C8B-B14F-4D97-AF65-F5344CB8AC3E}">
        <p14:creationId xmlns:p14="http://schemas.microsoft.com/office/powerpoint/2010/main" val="2631674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06" y="1075763"/>
            <a:ext cx="11344835" cy="5324535"/>
          </a:xfrm>
          <a:prstGeom prst="rect">
            <a:avLst/>
          </a:prstGeom>
          <a:noFill/>
        </p:spPr>
        <p:txBody>
          <a:bodyPr wrap="square" rtlCol="0">
            <a:spAutoFit/>
          </a:bodyPr>
          <a:lstStyle/>
          <a:p>
            <a:pPr algn="r" rtl="1"/>
            <a:r>
              <a:rPr lang="ar-SA" sz="3600" dirty="0" smtClean="0">
                <a:cs typeface="2  Yagut" panose="00000400000000000000" pitchFamily="2" charset="-78"/>
              </a:rPr>
              <a:t>سلیمان </a:t>
            </a:r>
            <a:r>
              <a:rPr lang="ar-SA" sz="3600" dirty="0">
                <a:cs typeface="2  Yagut" panose="00000400000000000000" pitchFamily="2" charset="-78"/>
              </a:rPr>
              <a:t>بن خالد گوید خدمت امام صادق</a:t>
            </a:r>
            <a:r>
              <a:rPr lang="en-US" sz="3600" dirty="0">
                <a:cs typeface="2  Yagut" panose="00000400000000000000" pitchFamily="2" charset="-78"/>
                <a:sym typeface="AGA Arabesque" panose="05000000000000000000" pitchFamily="2" charset="2"/>
              </a:rPr>
              <a:t></a:t>
            </a:r>
            <a:r>
              <a:rPr lang="en-US" sz="3600" dirty="0">
                <a:cs typeface="2  Yagut" panose="00000400000000000000" pitchFamily="2" charset="-78"/>
              </a:rPr>
              <a:t> </a:t>
            </a:r>
            <a:r>
              <a:rPr lang="ar-SA" sz="3600" dirty="0">
                <a:cs typeface="2  Yagut" panose="00000400000000000000" pitchFamily="2" charset="-78"/>
              </a:rPr>
              <a:t>عرضه داشتم:</a:t>
            </a:r>
            <a:endParaRPr lang="en-US" sz="3600" dirty="0">
              <a:cs typeface="2  Yagut" panose="00000400000000000000" pitchFamily="2" charset="-78"/>
            </a:endParaRPr>
          </a:p>
          <a:p>
            <a:pPr algn="r" rtl="1"/>
            <a:r>
              <a:rPr lang="fa-IR" sz="3600" dirty="0">
                <a:cs typeface="2  Yagut" panose="00000400000000000000" pitchFamily="2" charset="-78"/>
              </a:rPr>
              <a:t>«من خانواده‌ای دارم که سخنان مرا گوش می‌کنند، آیا ایشان را به این امر (ولایت شما) دعوت کنم؟ حضرت فرمودند: آری، چرا که خداوند در کتابش می‌فرماید: </a:t>
            </a:r>
            <a:endParaRPr lang="fa-IR" sz="3600" dirty="0" smtClean="0">
              <a:cs typeface="2  Yagut" panose="00000400000000000000" pitchFamily="2" charset="-78"/>
            </a:endParaRPr>
          </a:p>
          <a:p>
            <a:pPr algn="r" rtl="1"/>
            <a:r>
              <a:rPr lang="fa-IR" sz="4400" dirty="0" smtClean="0">
                <a:solidFill>
                  <a:srgbClr val="C00000"/>
                </a:solidFill>
                <a:cs typeface="2  Yagut" panose="00000400000000000000" pitchFamily="2" charset="-78"/>
              </a:rPr>
              <a:t>«ای </a:t>
            </a:r>
            <a:r>
              <a:rPr lang="fa-IR" sz="4400" dirty="0">
                <a:solidFill>
                  <a:srgbClr val="C00000"/>
                </a:solidFill>
                <a:cs typeface="2  Yagut" panose="00000400000000000000" pitchFamily="2" charset="-78"/>
              </a:rPr>
              <a:t>کسانی که ایمان آورده اید خود و خانواده خود را از آن آتشی که آتشگیره‌اش مردمان و سنگهاست، محافظت </a:t>
            </a:r>
            <a:r>
              <a:rPr lang="fa-IR" sz="4400" dirty="0" smtClean="0">
                <a:solidFill>
                  <a:srgbClr val="C00000"/>
                </a:solidFill>
                <a:cs typeface="2  Yagut" panose="00000400000000000000" pitchFamily="2" charset="-78"/>
              </a:rPr>
              <a:t>کنید.»</a:t>
            </a:r>
          </a:p>
          <a:p>
            <a:pPr algn="r" rtl="1"/>
            <a:endParaRPr lang="fa-IR" sz="3600" dirty="0" smtClean="0">
              <a:cs typeface="2  Yagut" panose="00000400000000000000" pitchFamily="2" charset="-78"/>
            </a:endParaRPr>
          </a:p>
          <a:p>
            <a:pPr algn="ctr" rtl="1"/>
            <a:r>
              <a:rPr lang="ar-SA" sz="3600" b="1" baseline="30000" dirty="0" smtClean="0">
                <a:cs typeface="2  Yagut" panose="00000400000000000000" pitchFamily="2" charset="-78"/>
              </a:rPr>
              <a:t>وسایل </a:t>
            </a:r>
            <a:r>
              <a:rPr lang="ar-SA" sz="3600" b="1" baseline="30000" dirty="0">
                <a:cs typeface="2  Yagut" panose="00000400000000000000" pitchFamily="2" charset="-78"/>
              </a:rPr>
              <a:t>الشیعه/ ج 16/ ص 189</a:t>
            </a:r>
            <a:endParaRPr lang="en-US" sz="3600" dirty="0">
              <a:cs typeface="2  Yagut" panose="00000400000000000000" pitchFamily="2" charset="-78"/>
            </a:endParaRPr>
          </a:p>
          <a:p>
            <a:pPr algn="r" rtl="1"/>
            <a:r>
              <a:rPr lang="fa-IR" sz="3600" b="1" baseline="30000" dirty="0">
                <a:cs typeface="2  Yagut" panose="00000400000000000000" pitchFamily="2" charset="-78"/>
              </a:rPr>
              <a:t> </a:t>
            </a:r>
            <a:endParaRPr lang="en-US" sz="3600" dirty="0">
              <a:cs typeface="2  Yagut" panose="00000400000000000000" pitchFamily="2" charset="-78"/>
            </a:endParaRPr>
          </a:p>
        </p:txBody>
      </p:sp>
      <p:sp>
        <p:nvSpPr>
          <p:cNvPr id="3" name="Rounded Rectangle 2"/>
          <p:cNvSpPr/>
          <p:nvPr/>
        </p:nvSpPr>
        <p:spPr>
          <a:xfrm>
            <a:off x="4482352" y="228600"/>
            <a:ext cx="3240741" cy="57822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2  Yekan" panose="00000400000000000000" pitchFamily="2" charset="-78"/>
              </a:rPr>
              <a:t>دعوت خانوادگی</a:t>
            </a:r>
            <a:endParaRPr lang="en-US" sz="3200" dirty="0">
              <a:cs typeface="2  Yeka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68" y="4698364"/>
            <a:ext cx="3687034" cy="2522708"/>
          </a:xfrm>
          <a:prstGeom prst="rect">
            <a:avLst/>
          </a:prstGeom>
        </p:spPr>
      </p:pic>
    </p:spTree>
    <p:extLst>
      <p:ext uri="{BB962C8B-B14F-4D97-AF65-F5344CB8AC3E}">
        <p14:creationId xmlns:p14="http://schemas.microsoft.com/office/powerpoint/2010/main" val="403704318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in)">
                                      <p:cBhvr>
                                        <p:cTn id="18" dur="2000"/>
                                        <p:tgtEl>
                                          <p:spTgt spid="2">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6" y="1169894"/>
            <a:ext cx="11806517" cy="6001643"/>
          </a:xfrm>
          <a:prstGeom prst="rect">
            <a:avLst/>
          </a:prstGeom>
          <a:noFill/>
        </p:spPr>
        <p:txBody>
          <a:bodyPr wrap="square" rtlCol="0">
            <a:spAutoFit/>
          </a:bodyPr>
          <a:lstStyle/>
          <a:p>
            <a:pPr algn="r" rtl="1"/>
            <a:r>
              <a:rPr lang="ar-SA" sz="3200" dirty="0" smtClean="0">
                <a:cs typeface="2  Yagut" panose="00000400000000000000" pitchFamily="2" charset="-78"/>
              </a:rPr>
              <a:t>از </a:t>
            </a:r>
            <a:r>
              <a:rPr lang="ar-SA" sz="3200" dirty="0">
                <a:cs typeface="2  Yagut" panose="00000400000000000000" pitchFamily="2" charset="-78"/>
              </a:rPr>
              <a:t>حمّاد سمند نقل شده که گوید</a:t>
            </a:r>
            <a:r>
              <a:rPr lang="ar-SA" sz="3200" dirty="0" smtClean="0">
                <a:cs typeface="2  Yagut" panose="00000400000000000000" pitchFamily="2" charset="-78"/>
              </a:rPr>
              <a:t>:</a:t>
            </a:r>
            <a:r>
              <a:rPr lang="en-US" sz="3200" dirty="0" smtClean="0">
                <a:cs typeface="2  Yagut" panose="00000400000000000000" pitchFamily="2" charset="-78"/>
              </a:rPr>
              <a:t> </a:t>
            </a:r>
            <a:r>
              <a:rPr lang="fa-IR" sz="3200" dirty="0" smtClean="0">
                <a:cs typeface="2  Yagut" panose="00000400000000000000" pitchFamily="2" charset="-78"/>
              </a:rPr>
              <a:t>«</a:t>
            </a:r>
            <a:r>
              <a:rPr lang="fa-IR" sz="3200" dirty="0">
                <a:cs typeface="2  Yagut" panose="00000400000000000000" pitchFamily="2" charset="-78"/>
              </a:rPr>
              <a:t>خدمت امام صادق</a:t>
            </a:r>
            <a:r>
              <a:rPr lang="en-US" sz="3200" dirty="0">
                <a:cs typeface="2  Yagut" panose="00000400000000000000" pitchFamily="2" charset="-78"/>
                <a:sym typeface="AGA Arabesque" panose="05000000000000000000" pitchFamily="2" charset="2"/>
              </a:rPr>
              <a:t></a:t>
            </a:r>
            <a:r>
              <a:rPr lang="en-US" sz="3200" dirty="0">
                <a:cs typeface="2  Yagut" panose="00000400000000000000" pitchFamily="2" charset="-78"/>
              </a:rPr>
              <a:t> </a:t>
            </a:r>
            <a:r>
              <a:rPr lang="fa-IR" sz="3200" dirty="0">
                <a:cs typeface="2  Yagut" panose="00000400000000000000" pitchFamily="2" charset="-78"/>
              </a:rPr>
              <a:t>رسیدم و گفتم: من به بلاد شرک سفر می‌کنم و آنجا توقف می‌کنم و بعضی از مؤمنین به من می‌گویند این کار خوب نیست، زیرا اگر مرگ تو در آن محل کفر برسد با کفّار محشور می‌شوی! فرمود: </a:t>
            </a:r>
            <a:r>
              <a:rPr lang="fa-IR" sz="3200" dirty="0">
                <a:solidFill>
                  <a:srgbClr val="C00000"/>
                </a:solidFill>
                <a:cs typeface="2  Yagut" panose="00000400000000000000" pitchFamily="2" charset="-78"/>
              </a:rPr>
              <a:t>«ای حماد، زمانی که به بلاد غیر اسلامی می‌روی ولایت ما اهلبیت را ذکر می‌کنی و مردم را به دین حق راهنمایی می‌نمایی؟ </a:t>
            </a:r>
            <a:r>
              <a:rPr lang="fa-IR" sz="3200" dirty="0">
                <a:cs typeface="2  Yagut" panose="00000400000000000000" pitchFamily="2" charset="-78"/>
              </a:rPr>
              <a:t>گفتم: بلی سرورم آنجا کاملاً آزادی است و مردمش مستعد شنیدن و پذیرفتن حق هستند. امام</a:t>
            </a:r>
            <a:r>
              <a:rPr lang="en-US" sz="3200" dirty="0">
                <a:cs typeface="2  Yagut" panose="00000400000000000000" pitchFamily="2" charset="-78"/>
                <a:sym typeface="AGA Arabesque" panose="05000000000000000000" pitchFamily="2" charset="2"/>
              </a:rPr>
              <a:t></a:t>
            </a:r>
            <a:r>
              <a:rPr lang="en-US" sz="3200" dirty="0">
                <a:cs typeface="2  Yagut" panose="00000400000000000000" pitchFamily="2" charset="-78"/>
              </a:rPr>
              <a:t> </a:t>
            </a:r>
            <a:r>
              <a:rPr lang="fa-IR" sz="3200" dirty="0">
                <a:cs typeface="2  Yagut" panose="00000400000000000000" pitchFamily="2" charset="-78"/>
              </a:rPr>
              <a:t>فرمود: </a:t>
            </a:r>
            <a:r>
              <a:rPr lang="fa-IR" sz="3200" dirty="0">
                <a:solidFill>
                  <a:srgbClr val="C00000"/>
                </a:solidFill>
                <a:cs typeface="2  Yagut" panose="00000400000000000000" pitchFamily="2" charset="-78"/>
              </a:rPr>
              <a:t>آیا اگر در بلاد اسلامی باشی این آزادی را داری و می‌توانی امر را ظاهر سازی و مردم را به آن دعوت کنی؟ </a:t>
            </a:r>
            <a:r>
              <a:rPr lang="fa-IR" sz="3200" dirty="0">
                <a:cs typeface="2  Yagut" panose="00000400000000000000" pitchFamily="2" charset="-78"/>
              </a:rPr>
              <a:t>گفتم: نه ای مولای من، اینجا تقیه شدید است و کسی را جرأت بردن نام شما اهلبیت نیست. امام</a:t>
            </a:r>
            <a:r>
              <a:rPr lang="en-US" sz="3200" dirty="0">
                <a:cs typeface="2  Yagut" panose="00000400000000000000" pitchFamily="2" charset="-78"/>
                <a:sym typeface="AGA Arabesque" panose="05000000000000000000" pitchFamily="2" charset="2"/>
              </a:rPr>
              <a:t></a:t>
            </a:r>
            <a:r>
              <a:rPr lang="en-US" sz="3200" dirty="0">
                <a:cs typeface="2  Yagut" panose="00000400000000000000" pitchFamily="2" charset="-78"/>
              </a:rPr>
              <a:t> </a:t>
            </a:r>
            <a:r>
              <a:rPr lang="fa-IR" sz="3200" dirty="0">
                <a:cs typeface="2  Yagut" panose="00000400000000000000" pitchFamily="2" charset="-78"/>
              </a:rPr>
              <a:t>فرمود: </a:t>
            </a:r>
            <a:r>
              <a:rPr lang="fa-IR" sz="3200" dirty="0">
                <a:solidFill>
                  <a:srgbClr val="C00000"/>
                </a:solidFill>
                <a:cs typeface="2  Yagut" panose="00000400000000000000" pitchFamily="2" charset="-78"/>
              </a:rPr>
              <a:t>اگر به کشورهای خارجه بروی و در آنجا بمیری، پس در قیامت (همچون) امّت واحده محشور می‌شوی. و در آن روز نور ایمانت پیش رویت جلوه گری می‌کند</a:t>
            </a:r>
            <a:r>
              <a:rPr lang="fa-IR" sz="3200" dirty="0" smtClean="0">
                <a:solidFill>
                  <a:srgbClr val="C00000"/>
                </a:solidFill>
                <a:cs typeface="2  Yagut" panose="00000400000000000000" pitchFamily="2" charset="-78"/>
              </a:rPr>
              <a:t>.»      </a:t>
            </a:r>
            <a:r>
              <a:rPr lang="fa-IR" sz="3200" dirty="0" smtClean="0">
                <a:cs typeface="2  Yagut" panose="00000400000000000000" pitchFamily="2" charset="-78"/>
              </a:rPr>
              <a:t>                            </a:t>
            </a:r>
            <a:r>
              <a:rPr lang="en-US" sz="3200" dirty="0" smtClean="0">
                <a:cs typeface="2  Yagut" panose="00000400000000000000" pitchFamily="2" charset="-78"/>
              </a:rPr>
              <a:t> </a:t>
            </a:r>
            <a:r>
              <a:rPr lang="ar-SA" sz="3200" b="1" baseline="30000" dirty="0" smtClean="0">
                <a:cs typeface="2  Yagut" panose="00000400000000000000" pitchFamily="2" charset="-78"/>
              </a:rPr>
              <a:t>گناهان </a:t>
            </a:r>
            <a:r>
              <a:rPr lang="ar-SA" sz="3200" b="1" baseline="30000" dirty="0">
                <a:cs typeface="2  Yagut" panose="00000400000000000000" pitchFamily="2" charset="-78"/>
              </a:rPr>
              <a:t>کبیره/ ج 2/ ص 14-13</a:t>
            </a:r>
            <a:endParaRPr lang="en-US" sz="3200" dirty="0">
              <a:cs typeface="2  Yagut" panose="00000400000000000000" pitchFamily="2" charset="-78"/>
            </a:endParaRPr>
          </a:p>
          <a:p>
            <a:pPr algn="r" rtl="1"/>
            <a:endParaRPr lang="en-US" sz="3200" dirty="0">
              <a:cs typeface="2  Yagut" panose="00000400000000000000" pitchFamily="2" charset="-78"/>
            </a:endParaRPr>
          </a:p>
        </p:txBody>
      </p:sp>
      <p:sp>
        <p:nvSpPr>
          <p:cNvPr id="3" name="Rounded Rectangle 2"/>
          <p:cNvSpPr/>
          <p:nvPr/>
        </p:nvSpPr>
        <p:spPr>
          <a:xfrm>
            <a:off x="3971364" y="201707"/>
            <a:ext cx="3370730" cy="6723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cs typeface="2  Yekan" panose="00000400000000000000" pitchFamily="2" charset="-78"/>
              </a:rPr>
              <a:t>دعوت اجتماعی</a:t>
            </a:r>
            <a:endParaRPr lang="en-US" sz="4000" dirty="0">
              <a:cs typeface="2  Yekan" panose="00000400000000000000" pitchFamily="2" charset="-78"/>
            </a:endParaRPr>
          </a:p>
        </p:txBody>
      </p:sp>
    </p:spTree>
    <p:extLst>
      <p:ext uri="{BB962C8B-B14F-4D97-AF65-F5344CB8AC3E}">
        <p14:creationId xmlns:p14="http://schemas.microsoft.com/office/powerpoint/2010/main" val="94450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309282"/>
            <a:ext cx="7974106" cy="1062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t>9. شناخت </a:t>
            </a:r>
            <a:r>
              <a:rPr lang="fa-IR" sz="3600" b="1" dirty="0"/>
              <a:t>طرح آینده بشری و </a:t>
            </a:r>
            <a:r>
              <a:rPr lang="fa-IR" sz="3600" b="1" dirty="0" smtClean="0"/>
              <a:t>مدینه‌ </a:t>
            </a:r>
            <a:r>
              <a:rPr lang="fa-IR" sz="3600" b="1" dirty="0"/>
              <a:t>فاضله مهدوی</a:t>
            </a:r>
            <a:endParaRPr lang="en-US" sz="3600" dirty="0"/>
          </a:p>
        </p:txBody>
      </p:sp>
      <p:sp>
        <p:nvSpPr>
          <p:cNvPr id="3" name="TextBox 2"/>
          <p:cNvSpPr txBox="1"/>
          <p:nvPr/>
        </p:nvSpPr>
        <p:spPr>
          <a:xfrm>
            <a:off x="2178423" y="1479176"/>
            <a:ext cx="9856693" cy="5632311"/>
          </a:xfrm>
          <a:prstGeom prst="rect">
            <a:avLst/>
          </a:prstGeom>
          <a:noFill/>
        </p:spPr>
        <p:txBody>
          <a:bodyPr wrap="square" rtlCol="0">
            <a:spAutoFit/>
          </a:bodyPr>
          <a:lstStyle/>
          <a:p>
            <a:pPr algn="r" rtl="1"/>
            <a:r>
              <a:rPr lang="fa-IR" sz="3600" dirty="0">
                <a:cs typeface="2  Yagut" panose="00000400000000000000" pitchFamily="2" charset="-78"/>
              </a:rPr>
              <a:t>شهید </a:t>
            </a:r>
            <a:r>
              <a:rPr lang="fa-IR" sz="3600" dirty="0" smtClean="0">
                <a:cs typeface="2  Yagut" panose="00000400000000000000" pitchFamily="2" charset="-78"/>
              </a:rPr>
              <a:t>مطهری می‌فرمایند</a:t>
            </a:r>
            <a:r>
              <a:rPr lang="fa-IR" sz="3600" dirty="0">
                <a:cs typeface="2  Yagut" panose="00000400000000000000" pitchFamily="2" charset="-78"/>
              </a:rPr>
              <a:t>: </a:t>
            </a:r>
            <a:endParaRPr lang="en-US" sz="3600" dirty="0">
              <a:cs typeface="2  Yagut" panose="00000400000000000000" pitchFamily="2" charset="-78"/>
            </a:endParaRPr>
          </a:p>
          <a:p>
            <a:pPr algn="r" rtl="1"/>
            <a:r>
              <a:rPr lang="fa-IR" sz="3600" dirty="0">
                <a:cs typeface="2  Yagut" panose="00000400000000000000" pitchFamily="2" charset="-78"/>
              </a:rPr>
              <a:t>«آرمان قیام و انقلاب مهدی</a:t>
            </a:r>
            <a:r>
              <a:rPr lang="en-US" sz="3600" dirty="0">
                <a:cs typeface="2  Yagut" panose="00000400000000000000" pitchFamily="2" charset="-78"/>
                <a:sym typeface="AGA Arabesque" panose="05000000000000000000" pitchFamily="2" charset="2"/>
              </a:rPr>
              <a:t></a:t>
            </a:r>
            <a:r>
              <a:rPr lang="en-US" sz="3600" dirty="0">
                <a:cs typeface="2  Yagut" panose="00000400000000000000" pitchFamily="2" charset="-78"/>
              </a:rPr>
              <a:t> </a:t>
            </a:r>
            <a:r>
              <a:rPr lang="fa-IR" sz="3600" dirty="0">
                <a:cs typeface="2  Yagut" panose="00000400000000000000" pitchFamily="2" charset="-78"/>
              </a:rPr>
              <a:t>یک فلسفه‌ی بزرگ اجتماعی‌ـ اسلامی است، این آرمان بزرگ، گذشته از اینکه الهام بخش ایده و راه گشای به سوی آینده است، آیینه بسیار مناسبی است برای شناخت آرمانهای اسلامی</a:t>
            </a:r>
            <a:r>
              <a:rPr lang="fa-IR" sz="3600" dirty="0" smtClean="0">
                <a:cs typeface="2  Yagut" panose="00000400000000000000" pitchFamily="2" charset="-78"/>
              </a:rPr>
              <a:t>.</a:t>
            </a:r>
            <a:r>
              <a:rPr lang="en-US" sz="3600" dirty="0" smtClean="0">
                <a:cs typeface="2  Yagut" panose="00000400000000000000" pitchFamily="2" charset="-78"/>
              </a:rPr>
              <a:t> </a:t>
            </a:r>
            <a:r>
              <a:rPr lang="fa-IR" sz="3600" dirty="0" smtClean="0">
                <a:cs typeface="2  Yagut" panose="00000400000000000000" pitchFamily="2" charset="-78"/>
              </a:rPr>
              <a:t>این </a:t>
            </a:r>
            <a:r>
              <a:rPr lang="fa-IR" sz="3600" dirty="0">
                <a:cs typeface="2  Yagut" panose="00000400000000000000" pitchFamily="2" charset="-78"/>
              </a:rPr>
              <a:t>نوید، ارکان و عناصر مختلفی دارد که برخی فلسفی و جهانی و جزئی از جهان بینی اسلامی است، برخی فرهنگی و تربیتی است، برخی سیاسی است، برخی اقتصادی است، برخی اجتماعی است، برخی انسانی، یا انسانی ـ طبیعی است</a:t>
            </a:r>
            <a:r>
              <a:rPr lang="fa-IR" sz="3600" dirty="0" smtClean="0">
                <a:cs typeface="2  Yagut" panose="00000400000000000000" pitchFamily="2" charset="-78"/>
              </a:rPr>
              <a:t>.»                </a:t>
            </a:r>
          </a:p>
          <a:p>
            <a:pPr algn="r" rtl="1"/>
            <a:r>
              <a:rPr lang="fa-IR" sz="3600" dirty="0" smtClean="0">
                <a:cs typeface="2  Yagut" panose="00000400000000000000" pitchFamily="2" charset="-78"/>
              </a:rPr>
              <a:t>                                                   </a:t>
            </a:r>
            <a:r>
              <a:rPr lang="ar-SA" sz="3600" b="1" baseline="30000" dirty="0" smtClean="0">
                <a:cs typeface="2  Yagut" panose="00000400000000000000" pitchFamily="2" charset="-78"/>
              </a:rPr>
              <a:t>قیام </a:t>
            </a:r>
            <a:r>
              <a:rPr lang="ar-SA" sz="3600" b="1" baseline="30000" dirty="0">
                <a:cs typeface="2  Yagut" panose="00000400000000000000" pitchFamily="2" charset="-78"/>
              </a:rPr>
              <a:t>و انقلاب مهدی</a:t>
            </a:r>
            <a:r>
              <a:rPr lang="en-US" sz="3600" baseline="30000" dirty="0">
                <a:cs typeface="2  Yagut" panose="00000400000000000000" pitchFamily="2" charset="-78"/>
                <a:sym typeface="AGA Arabesque" panose="05000000000000000000" pitchFamily="2" charset="2"/>
              </a:rPr>
              <a:t></a:t>
            </a:r>
            <a:r>
              <a:rPr lang="ar-SA" sz="3600" b="1" baseline="30000" dirty="0">
                <a:cs typeface="2  Yagut" panose="00000400000000000000" pitchFamily="2" charset="-78"/>
              </a:rPr>
              <a:t>/ ص 57</a:t>
            </a:r>
            <a:endParaRPr lang="en-US" sz="3600" dirty="0">
              <a:cs typeface="2  Yagu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52" y="4195482"/>
            <a:ext cx="4419079" cy="3023581"/>
          </a:xfrm>
          <a:prstGeom prst="rect">
            <a:avLst/>
          </a:prstGeom>
        </p:spPr>
      </p:pic>
    </p:spTree>
    <p:extLst>
      <p:ext uri="{BB962C8B-B14F-4D97-AF65-F5344CB8AC3E}">
        <p14:creationId xmlns:p14="http://schemas.microsoft.com/office/powerpoint/2010/main" val="2105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43000" y="1317811"/>
            <a:ext cx="10192870" cy="41416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600" dirty="0" smtClean="0">
                <a:solidFill>
                  <a:srgbClr val="FFC000"/>
                </a:solidFill>
                <a:cs typeface="2  Titr" panose="00000700000000000000" pitchFamily="2" charset="-78"/>
              </a:rPr>
              <a:t>دلایل ضرورت آشنایی با مباحث مهدویت</a:t>
            </a:r>
            <a:endParaRPr lang="en-US" sz="9600" dirty="0">
              <a:solidFill>
                <a:srgbClr val="FFC000"/>
              </a:solidFill>
              <a:cs typeface="2  Titr" panose="00000700000000000000" pitchFamily="2" charset="-78"/>
            </a:endParaRPr>
          </a:p>
        </p:txBody>
      </p:sp>
    </p:spTree>
    <p:extLst>
      <p:ext uri="{BB962C8B-B14F-4D97-AF65-F5344CB8AC3E}">
        <p14:creationId xmlns:p14="http://schemas.microsoft.com/office/powerpoint/2010/main" val="190855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641" r="10217" b="7070"/>
          <a:stretch/>
        </p:blipFill>
        <p:spPr>
          <a:xfrm>
            <a:off x="658906" y="161364"/>
            <a:ext cx="10502153" cy="6647723"/>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2514600" y="1748117"/>
            <a:ext cx="7328648" cy="1358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t>10. شناخت </a:t>
            </a:r>
            <a:r>
              <a:rPr lang="fa-IR" sz="3200" b="1" dirty="0"/>
              <a:t>وظایف دوران غیبت و دوران انتظار </a:t>
            </a:r>
            <a:endParaRPr lang="en-US" sz="3200" dirty="0"/>
          </a:p>
        </p:txBody>
      </p:sp>
    </p:spTree>
    <p:extLst>
      <p:ext uri="{BB962C8B-B14F-4D97-AF65-F5344CB8AC3E}">
        <p14:creationId xmlns:p14="http://schemas.microsoft.com/office/powerpoint/2010/main" val="3722817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3" y="157722"/>
            <a:ext cx="11631706" cy="6544398"/>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1949824" y="484094"/>
            <a:ext cx="8350623" cy="118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smtClean="0"/>
              <a:t>11. محفوظ </a:t>
            </a:r>
            <a:r>
              <a:rPr lang="fa-IR" sz="4000" b="1" dirty="0"/>
              <a:t>ماندن از فتنه‌ی فرقه‌ها و باندها</a:t>
            </a:r>
            <a:endParaRPr lang="en-US" sz="4000" dirty="0">
              <a:effectLst/>
            </a:endParaRPr>
          </a:p>
        </p:txBody>
      </p:sp>
    </p:spTree>
    <p:extLst>
      <p:ext uri="{BB962C8B-B14F-4D97-AF65-F5344CB8AC3E}">
        <p14:creationId xmlns:p14="http://schemas.microsoft.com/office/powerpoint/2010/main" val="311549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29" y="133209"/>
            <a:ext cx="11822205" cy="662771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84" y="1818713"/>
            <a:ext cx="11212156" cy="3256710"/>
          </a:xfrm>
          <a:prstGeom prst="rect">
            <a:avLst/>
          </a:prstGeom>
        </p:spPr>
      </p:pic>
    </p:spTree>
    <p:extLst>
      <p:ext uri="{BB962C8B-B14F-4D97-AF65-F5344CB8AC3E}">
        <p14:creationId xmlns:p14="http://schemas.microsoft.com/office/powerpoint/2010/main" val="699971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0612" y="2205318"/>
            <a:ext cx="11066929" cy="3477875"/>
          </a:xfrm>
          <a:prstGeom prst="rect">
            <a:avLst/>
          </a:prstGeom>
          <a:noFill/>
        </p:spPr>
        <p:txBody>
          <a:bodyPr wrap="square" rtlCol="0">
            <a:spAutoFit/>
          </a:bodyPr>
          <a:lstStyle/>
          <a:p>
            <a:pPr algn="r" rtl="1"/>
            <a:r>
              <a:rPr lang="fa-IR" sz="4400" dirty="0">
                <a:latin typeface="Adobe Arabic" panose="02040503050201020203" pitchFamily="18" charset="-78"/>
                <a:cs typeface="Adobe Arabic" panose="02040503050201020203" pitchFamily="18" charset="-78"/>
              </a:rPr>
              <a:t>امام باقر</a:t>
            </a:r>
            <a:r>
              <a:rPr lang="en-US" sz="4400" dirty="0">
                <a:latin typeface="Adobe Arabic" panose="02040503050201020203" pitchFamily="18" charset="-78"/>
                <a:cs typeface="Adobe Arabic" panose="02040503050201020203" pitchFamily="18" charset="-78"/>
                <a:sym typeface="AGA Arabesque" panose="05000000000000000000" pitchFamily="2" charset="2"/>
              </a:rPr>
              <a:t></a:t>
            </a:r>
            <a:r>
              <a:rPr lang="en-US" sz="4400" dirty="0">
                <a:latin typeface="Adobe Arabic" panose="02040503050201020203" pitchFamily="18" charset="-78"/>
                <a:cs typeface="Adobe Arabic" panose="02040503050201020203" pitchFamily="18" charset="-78"/>
              </a:rPr>
              <a:t> </a:t>
            </a:r>
            <a:r>
              <a:rPr lang="fa-IR" sz="4400" dirty="0">
                <a:latin typeface="Adobe Arabic" panose="02040503050201020203" pitchFamily="18" charset="-78"/>
                <a:cs typeface="Adobe Arabic" panose="02040503050201020203" pitchFamily="18" charset="-78"/>
              </a:rPr>
              <a:t>می‌فرمایند: </a:t>
            </a:r>
            <a:endParaRPr lang="en-US" sz="4400" dirty="0">
              <a:latin typeface="Adobe Arabic" panose="02040503050201020203" pitchFamily="18" charset="-78"/>
              <a:cs typeface="Adobe Arabic" panose="02040503050201020203" pitchFamily="18" charset="-78"/>
            </a:endParaRPr>
          </a:p>
          <a:p>
            <a:pPr algn="r" rtl="1"/>
            <a:r>
              <a:rPr lang="fa-IR" sz="4400" b="1" dirty="0">
                <a:latin typeface="Adobe Arabic" panose="02040503050201020203" pitchFamily="18" charset="-78"/>
                <a:cs typeface="Adobe Arabic" panose="02040503050201020203" pitchFamily="18" charset="-78"/>
              </a:rPr>
              <a:t>(إنَّما یَعرِفُ الله عزَّوجلّ وَ یَعبُدُهُ مَن عَرَفَ اللهَ وَ عَرَفَ إمامَهُ مِنَّا أهل البیت وَ مَن لا یَعرف اللهَ عزّوجلّ و لا یعرف الامامَ مِنَّا أهل البیت فَإنَّما یَعرِفُ وَ یَعبُدُ غَیرَ الله هکَذا وَ الله ضَلالاً.)</a:t>
            </a:r>
            <a:r>
              <a:rPr lang="fa-IR" sz="4400" b="1" baseline="30000" dirty="0">
                <a:latin typeface="Adobe Arabic" panose="02040503050201020203" pitchFamily="18" charset="-78"/>
                <a:cs typeface="Adobe Arabic" panose="02040503050201020203" pitchFamily="18" charset="-78"/>
              </a:rPr>
              <a:t> </a:t>
            </a:r>
            <a:endParaRPr lang="fa-IR" sz="4400" b="1" baseline="30000" dirty="0" smtClean="0">
              <a:latin typeface="Adobe Arabic" panose="02040503050201020203" pitchFamily="18" charset="-78"/>
              <a:cs typeface="Adobe Arabic" panose="02040503050201020203" pitchFamily="18" charset="-78"/>
            </a:endParaRPr>
          </a:p>
          <a:p>
            <a:pPr rtl="1"/>
            <a:r>
              <a:rPr lang="ar-SA" sz="4400" b="1" baseline="30000" dirty="0" smtClean="0">
                <a:latin typeface="Adobe Arabic" panose="02040503050201020203" pitchFamily="18" charset="-78"/>
                <a:cs typeface="Adobe Arabic" panose="02040503050201020203" pitchFamily="18" charset="-78"/>
              </a:rPr>
              <a:t>الکافی</a:t>
            </a:r>
            <a:r>
              <a:rPr lang="ar-SA" sz="4400" b="1" baseline="30000" dirty="0">
                <a:latin typeface="Adobe Arabic" panose="02040503050201020203" pitchFamily="18" charset="-78"/>
                <a:cs typeface="Adobe Arabic" panose="02040503050201020203" pitchFamily="18" charset="-78"/>
              </a:rPr>
              <a:t>/ ج 1/ ص 181</a:t>
            </a:r>
            <a:endParaRPr lang="en-US" sz="4400" dirty="0">
              <a:latin typeface="Adobe Arabic" panose="02040503050201020203" pitchFamily="18" charset="-78"/>
              <a:cs typeface="Adobe Arabic" panose="02040503050201020203" pitchFamily="18" charset="-78"/>
            </a:endParaRPr>
          </a:p>
        </p:txBody>
      </p:sp>
      <p:sp>
        <p:nvSpPr>
          <p:cNvPr id="4" name="Rounded Rectangle 3"/>
          <p:cNvSpPr/>
          <p:nvPr/>
        </p:nvSpPr>
        <p:spPr>
          <a:xfrm>
            <a:off x="2514601" y="553998"/>
            <a:ext cx="7886700" cy="100226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t>1. امام </a:t>
            </a:r>
            <a:r>
              <a:rPr lang="fa-IR" sz="3600" b="1" dirty="0"/>
              <a:t>شناسی کلید دین شناسی و خدا شناسی</a:t>
            </a:r>
            <a:endParaRPr lang="en-US" sz="3600" dirty="0"/>
          </a:p>
        </p:txBody>
      </p:sp>
    </p:spTree>
    <p:extLst>
      <p:ext uri="{BB962C8B-B14F-4D97-AF65-F5344CB8AC3E}">
        <p14:creationId xmlns:p14="http://schemas.microsoft.com/office/powerpoint/2010/main" val="271499125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682" y="1183341"/>
            <a:ext cx="10596283" cy="6063198"/>
          </a:xfrm>
          <a:prstGeom prst="rect">
            <a:avLst/>
          </a:prstGeom>
          <a:noFill/>
        </p:spPr>
        <p:txBody>
          <a:bodyPr wrap="square" rtlCol="0">
            <a:spAutoFit/>
          </a:bodyPr>
          <a:lstStyle/>
          <a:p>
            <a:pPr algn="r" rtl="1"/>
            <a:r>
              <a:rPr lang="fa-IR" sz="4000" dirty="0" smtClean="0">
                <a:cs typeface="2  Yagut" panose="00000400000000000000" pitchFamily="2" charset="-78"/>
              </a:rPr>
              <a:t>زُراعَة </a:t>
            </a:r>
            <a:r>
              <a:rPr lang="fa-IR" sz="4000" dirty="0">
                <a:cs typeface="2  Yagut" panose="00000400000000000000" pitchFamily="2" charset="-78"/>
              </a:rPr>
              <a:t>می‌گوید: به امام </a:t>
            </a:r>
            <a:r>
              <a:rPr lang="fa-IR" sz="4000" dirty="0" smtClean="0">
                <a:cs typeface="2  Yagut" panose="00000400000000000000" pitchFamily="2" charset="-78"/>
              </a:rPr>
              <a:t>صادق </a:t>
            </a:r>
            <a:r>
              <a:rPr lang="en-US" sz="4000" dirty="0" smtClean="0">
                <a:cs typeface="2  Yagut" panose="00000400000000000000" pitchFamily="2" charset="-78"/>
                <a:sym typeface="AGA Arabesque" panose="05000000000000000000" pitchFamily="2" charset="2"/>
              </a:rPr>
              <a:t></a:t>
            </a:r>
            <a:r>
              <a:rPr lang="fa-IR" sz="4000" dirty="0" smtClean="0">
                <a:cs typeface="2  Yagut" panose="00000400000000000000" pitchFamily="2" charset="-78"/>
                <a:sym typeface="AGA Arabesque" panose="05000000000000000000" pitchFamily="2" charset="2"/>
              </a:rPr>
              <a:t> </a:t>
            </a:r>
            <a:r>
              <a:rPr lang="en-US" sz="4000" dirty="0" smtClean="0">
                <a:cs typeface="2  Yagut" panose="00000400000000000000" pitchFamily="2" charset="-78"/>
              </a:rPr>
              <a:t> </a:t>
            </a:r>
            <a:r>
              <a:rPr lang="fa-IR" sz="4000" dirty="0">
                <a:cs typeface="2  Yagut" panose="00000400000000000000" pitchFamily="2" charset="-78"/>
              </a:rPr>
              <a:t>گفتم: </a:t>
            </a:r>
            <a:endParaRPr lang="en-US" sz="4000" dirty="0">
              <a:cs typeface="2  Yagut" panose="00000400000000000000" pitchFamily="2" charset="-78"/>
            </a:endParaRPr>
          </a:p>
          <a:p>
            <a:pPr algn="ctr" rtl="1"/>
            <a:r>
              <a:rPr lang="fa-IR" sz="4000" b="1" dirty="0" smtClean="0">
                <a:cs typeface="2  Yagut" panose="00000400000000000000" pitchFamily="2" charset="-78"/>
              </a:rPr>
              <a:t>أیُّ </a:t>
            </a:r>
            <a:r>
              <a:rPr lang="fa-IR" sz="4000" b="1" dirty="0">
                <a:cs typeface="2  Yagut" panose="00000400000000000000" pitchFamily="2" charset="-78"/>
              </a:rPr>
              <a:t>الأعمالِ هُوَ أفضَلُ بَعد المَعرفَة؟</a:t>
            </a:r>
          </a:p>
          <a:p>
            <a:pPr algn="ctr" rtl="1"/>
            <a:r>
              <a:rPr lang="fa-IR" sz="4000" b="1" dirty="0">
                <a:cs typeface="2  Yagut" panose="00000400000000000000" pitchFamily="2" charset="-78"/>
              </a:rPr>
              <a:t> قال: ما مِن شَیءٍ بَعد المَعرفَة تَعدِلُ هذِهِ الصلاة و لا بَعدَ المعرفة وَ الصَّلاة شَیءٌ یَعدِلُ الزَّکاة و لا بَعدَ ذلک شَیءٌ یَعدِلُ الصَّومَ و لا بَعدَ ذلکَ شَیءٌ یَعدِلُ الحَجَّ </a:t>
            </a:r>
          </a:p>
          <a:p>
            <a:pPr algn="ctr" rtl="1"/>
            <a:r>
              <a:rPr lang="fa-IR" sz="5400" b="1" dirty="0">
                <a:solidFill>
                  <a:srgbClr val="C00000"/>
                </a:solidFill>
                <a:cs typeface="2  Yagut" panose="00000400000000000000" pitchFamily="2" charset="-78"/>
              </a:rPr>
              <a:t>و فاتِحَة ذلکَ کُلِّهِ مَعرِفَتُنا و خاتِمَتُهُ معرفَتُنا</a:t>
            </a:r>
            <a:r>
              <a:rPr lang="fa-IR" sz="5400" b="1" dirty="0" smtClean="0">
                <a:solidFill>
                  <a:srgbClr val="C00000"/>
                </a:solidFill>
                <a:cs typeface="2  Yagut" panose="00000400000000000000" pitchFamily="2" charset="-78"/>
              </a:rPr>
              <a:t>.</a:t>
            </a:r>
          </a:p>
          <a:p>
            <a:pPr algn="ctr" rtl="1"/>
            <a:r>
              <a:rPr lang="ar-SA" sz="5400" b="1" baseline="30000" dirty="0" smtClean="0">
                <a:cs typeface="2  Yagut" panose="00000400000000000000" pitchFamily="2" charset="-78"/>
              </a:rPr>
              <a:t>بحارالأنوار</a:t>
            </a:r>
            <a:r>
              <a:rPr lang="ar-SA" sz="5400" b="1" baseline="30000" dirty="0">
                <a:cs typeface="2  Yagut" panose="00000400000000000000" pitchFamily="2" charset="-78"/>
              </a:rPr>
              <a:t>/ ج 66/ ص 405</a:t>
            </a:r>
            <a:r>
              <a:rPr lang="fa-IR" sz="5400" b="1" dirty="0" smtClean="0">
                <a:solidFill>
                  <a:srgbClr val="C00000"/>
                </a:solidFill>
                <a:cs typeface="2  Yagut" panose="00000400000000000000" pitchFamily="2" charset="-78"/>
              </a:rPr>
              <a:t> </a:t>
            </a:r>
            <a:endParaRPr lang="en-US" sz="5400" dirty="0">
              <a:solidFill>
                <a:srgbClr val="C00000"/>
              </a:solidFill>
              <a:cs typeface="2  Yagut" panose="00000400000000000000" pitchFamily="2" charset="-78"/>
            </a:endParaRPr>
          </a:p>
          <a:p>
            <a:pPr algn="r" rtl="1"/>
            <a:endParaRPr lang="en-US" sz="4000" dirty="0">
              <a:cs typeface="2  Yagut" panose="00000400000000000000" pitchFamily="2" charset="-78"/>
            </a:endParaRPr>
          </a:p>
          <a:p>
            <a:pPr algn="r" rtl="1"/>
            <a:endParaRPr lang="en-US" sz="4000" dirty="0">
              <a:cs typeface="2  Yagut"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80" y="4859728"/>
            <a:ext cx="3687034" cy="2522708"/>
          </a:xfrm>
          <a:prstGeom prst="rect">
            <a:avLst/>
          </a:prstGeom>
        </p:spPr>
      </p:pic>
    </p:spTree>
    <p:extLst>
      <p:ext uri="{BB962C8B-B14F-4D97-AF65-F5344CB8AC3E}">
        <p14:creationId xmlns:p14="http://schemas.microsoft.com/office/powerpoint/2010/main" val="2383360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80129" y="493934"/>
            <a:ext cx="7637929" cy="100852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t>2. استحکام </a:t>
            </a:r>
            <a:r>
              <a:rPr lang="fa-IR" sz="4000" b="1" dirty="0"/>
              <a:t>بخشی مبانی اعتقادی امامت</a:t>
            </a:r>
            <a:endParaRPr lang="en-US" sz="4000" dirty="0"/>
          </a:p>
        </p:txBody>
      </p:sp>
      <p:sp>
        <p:nvSpPr>
          <p:cNvPr id="3" name="TextBox 2"/>
          <p:cNvSpPr txBox="1"/>
          <p:nvPr/>
        </p:nvSpPr>
        <p:spPr>
          <a:xfrm>
            <a:off x="2729754" y="2231410"/>
            <a:ext cx="8767483" cy="3170099"/>
          </a:xfrm>
          <a:prstGeom prst="rect">
            <a:avLst/>
          </a:prstGeom>
          <a:noFill/>
        </p:spPr>
        <p:txBody>
          <a:bodyPr wrap="square" rtlCol="0">
            <a:spAutoFit/>
          </a:bodyPr>
          <a:lstStyle/>
          <a:p>
            <a:pPr algn="ctr" rtl="1"/>
            <a:r>
              <a:rPr lang="fa-IR" sz="3600" dirty="0">
                <a:cs typeface="2  Yagut" panose="00000400000000000000" pitchFamily="2" charset="-78"/>
              </a:rPr>
              <a:t>یحیی بن أبی قاسم می‌گوید از امام صادق</a:t>
            </a:r>
            <a:r>
              <a:rPr lang="en-US" sz="3600" dirty="0">
                <a:cs typeface="2  Yagut" panose="00000400000000000000" pitchFamily="2" charset="-78"/>
                <a:sym typeface="AGA Arabesque" panose="05000000000000000000" pitchFamily="2" charset="2"/>
              </a:rPr>
              <a:t></a:t>
            </a:r>
            <a:r>
              <a:rPr lang="en-US" sz="3600" dirty="0">
                <a:cs typeface="2  Yagut" panose="00000400000000000000" pitchFamily="2" charset="-78"/>
              </a:rPr>
              <a:t> </a:t>
            </a:r>
            <a:r>
              <a:rPr lang="fa-IR" sz="3600" dirty="0">
                <a:cs typeface="2  Yagut" panose="00000400000000000000" pitchFamily="2" charset="-78"/>
              </a:rPr>
              <a:t>معنای این </a:t>
            </a:r>
            <a:r>
              <a:rPr lang="fa-IR" sz="3600" dirty="0" smtClean="0">
                <a:cs typeface="2  Yagut" panose="00000400000000000000" pitchFamily="2" charset="-78"/>
              </a:rPr>
              <a:t>آیه‌ </a:t>
            </a:r>
            <a:r>
              <a:rPr lang="fa-IR" sz="3600" dirty="0">
                <a:cs typeface="2  Yagut" panose="00000400000000000000" pitchFamily="2" charset="-78"/>
              </a:rPr>
              <a:t>شریفه</a:t>
            </a:r>
            <a:r>
              <a:rPr lang="fa-IR" sz="4400" dirty="0">
                <a:solidFill>
                  <a:srgbClr val="C00000"/>
                </a:solidFill>
                <a:cs typeface="2  Yagut" panose="00000400000000000000" pitchFamily="2" charset="-78"/>
              </a:rPr>
              <a:t>:«الَّذينَ يُؤْمِنُونَ بِالْغَيْب‏» </a:t>
            </a:r>
            <a:r>
              <a:rPr lang="fa-IR" sz="3600" dirty="0">
                <a:cs typeface="2  Yagut" panose="00000400000000000000" pitchFamily="2" charset="-78"/>
              </a:rPr>
              <a:t>را پرسیدم، فرمود</a:t>
            </a:r>
            <a:r>
              <a:rPr lang="fa-IR" sz="4800" dirty="0" smtClean="0">
                <a:solidFill>
                  <a:srgbClr val="C00000"/>
                </a:solidFill>
                <a:cs typeface="2  Yagut" panose="00000400000000000000" pitchFamily="2" charset="-78"/>
              </a:rPr>
              <a:t>: </a:t>
            </a:r>
            <a:r>
              <a:rPr lang="fa-IR" sz="4800" b="1" dirty="0" smtClean="0">
                <a:solidFill>
                  <a:srgbClr val="C00000"/>
                </a:solidFill>
                <a:cs typeface="2  Yagut" panose="00000400000000000000" pitchFamily="2" charset="-78"/>
              </a:rPr>
              <a:t>وأمّا </a:t>
            </a:r>
            <a:r>
              <a:rPr lang="fa-IR" sz="4800" b="1" dirty="0">
                <a:solidFill>
                  <a:srgbClr val="C00000"/>
                </a:solidFill>
                <a:cs typeface="2  Yagut" panose="00000400000000000000" pitchFamily="2" charset="-78"/>
              </a:rPr>
              <a:t>الغیبُ فَهُو الحُجَّة </a:t>
            </a:r>
            <a:r>
              <a:rPr lang="fa-IR" sz="4800" b="1" dirty="0" smtClean="0">
                <a:solidFill>
                  <a:srgbClr val="C00000"/>
                </a:solidFill>
                <a:cs typeface="2  Yagut" panose="00000400000000000000" pitchFamily="2" charset="-78"/>
              </a:rPr>
              <a:t>الغائِبُ</a:t>
            </a:r>
            <a:endParaRPr lang="en-US" sz="4800" b="1" dirty="0" smtClean="0">
              <a:solidFill>
                <a:srgbClr val="C00000"/>
              </a:solidFill>
              <a:cs typeface="2  Yagut" panose="00000400000000000000" pitchFamily="2" charset="-78"/>
            </a:endParaRPr>
          </a:p>
          <a:p>
            <a:pPr algn="ctr" rtl="1"/>
            <a:r>
              <a:rPr lang="fa-IR" sz="3600" b="1" dirty="0" smtClean="0">
                <a:cs typeface="2  Yagut" panose="00000400000000000000" pitchFamily="2" charset="-78"/>
              </a:rPr>
              <a:t> </a:t>
            </a:r>
            <a:r>
              <a:rPr lang="fa-IR" sz="3600" dirty="0" smtClean="0">
                <a:cs typeface="2  Yagut" panose="00000400000000000000" pitchFamily="2" charset="-78"/>
              </a:rPr>
              <a:t>«</a:t>
            </a:r>
            <a:r>
              <a:rPr lang="fa-IR" sz="3600" dirty="0">
                <a:cs typeface="2  Yagut" panose="00000400000000000000" pitchFamily="2" charset="-78"/>
              </a:rPr>
              <a:t>منظور از غیب همان حجت غائب الهی است.»</a:t>
            </a:r>
            <a:endParaRPr lang="en-US" sz="3600" dirty="0">
              <a:cs typeface="2  Yagut" panose="00000400000000000000" pitchFamily="2" charset="-78"/>
            </a:endParaRPr>
          </a:p>
          <a:p>
            <a:pPr algn="ctr" rtl="1"/>
            <a:r>
              <a:rPr lang="ar-SA" sz="3600" b="1" baseline="30000" dirty="0" smtClean="0">
                <a:cs typeface="2  Yagut" panose="00000400000000000000" pitchFamily="2" charset="-78"/>
              </a:rPr>
              <a:t>بحار </a:t>
            </a:r>
            <a:r>
              <a:rPr lang="ar-SA" sz="3600" b="1" baseline="30000" dirty="0">
                <a:cs typeface="2  Yagut" panose="00000400000000000000" pitchFamily="2" charset="-78"/>
              </a:rPr>
              <a:t>الأنوار / ج 51/ ص 52</a:t>
            </a:r>
            <a:endParaRPr lang="en-US" sz="3600" dirty="0">
              <a:cs typeface="2  Yagut"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39" t="22269" r="33883" b="-504"/>
          <a:stretch/>
        </p:blipFill>
        <p:spPr>
          <a:xfrm>
            <a:off x="-363070" y="998199"/>
            <a:ext cx="4114800" cy="440331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81" y="4040874"/>
            <a:ext cx="4883821" cy="3341562"/>
          </a:xfrm>
          <a:prstGeom prst="rect">
            <a:avLst/>
          </a:prstGeom>
        </p:spPr>
      </p:pic>
    </p:spTree>
    <p:extLst>
      <p:ext uri="{BB962C8B-B14F-4D97-AF65-F5344CB8AC3E}">
        <p14:creationId xmlns:p14="http://schemas.microsoft.com/office/powerpoint/2010/main" val="31706573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510988"/>
            <a:ext cx="7140388" cy="1048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smtClean="0"/>
              <a:t>3. شناخت </a:t>
            </a:r>
            <a:r>
              <a:rPr lang="fa-IR" sz="3600" b="1" dirty="0"/>
              <a:t>امام، لازم عقلی و واجب شرعی</a:t>
            </a:r>
            <a:endParaRPr lang="en-US" sz="3600" dirty="0">
              <a:effectLst/>
            </a:endParaRPr>
          </a:p>
        </p:txBody>
      </p:sp>
      <p:sp>
        <p:nvSpPr>
          <p:cNvPr id="3" name="TextBox 2"/>
          <p:cNvSpPr txBox="1"/>
          <p:nvPr/>
        </p:nvSpPr>
        <p:spPr>
          <a:xfrm>
            <a:off x="2595283" y="2205318"/>
            <a:ext cx="7866530" cy="3170099"/>
          </a:xfrm>
          <a:prstGeom prst="rect">
            <a:avLst/>
          </a:prstGeom>
          <a:noFill/>
        </p:spPr>
        <p:txBody>
          <a:bodyPr wrap="square" rtlCol="0">
            <a:spAutoFit/>
          </a:bodyPr>
          <a:lstStyle/>
          <a:p>
            <a:pPr algn="ctr" rtl="1"/>
            <a:r>
              <a:rPr lang="ar-SA" sz="4000" dirty="0">
                <a:cs typeface="2  Yagut" panose="00000400000000000000" pitchFamily="2" charset="-78"/>
              </a:rPr>
              <a:t> امام باقر</a:t>
            </a:r>
            <a:r>
              <a:rPr lang="en-US" sz="4000" dirty="0">
                <a:cs typeface="2  Yagut" panose="00000400000000000000" pitchFamily="2" charset="-78"/>
                <a:sym typeface="AGA Arabesque" panose="05000000000000000000" pitchFamily="2" charset="2"/>
              </a:rPr>
              <a:t></a:t>
            </a:r>
            <a:r>
              <a:rPr lang="en-US" sz="4000" dirty="0">
                <a:cs typeface="2  Yagut" panose="00000400000000000000" pitchFamily="2" charset="-78"/>
              </a:rPr>
              <a:t> </a:t>
            </a:r>
            <a:r>
              <a:rPr lang="ar-SA" sz="4000" dirty="0">
                <a:cs typeface="2  Yagut" panose="00000400000000000000" pitchFamily="2" charset="-78"/>
              </a:rPr>
              <a:t>می فرمایند: </a:t>
            </a:r>
            <a:endParaRPr lang="en-US" sz="4000" dirty="0">
              <a:cs typeface="2  Yagut" panose="00000400000000000000" pitchFamily="2" charset="-78"/>
            </a:endParaRPr>
          </a:p>
          <a:p>
            <a:pPr algn="ctr" rtl="1"/>
            <a:r>
              <a:rPr lang="ar-SA" sz="4000" b="1" dirty="0" smtClean="0">
                <a:cs typeface="2  Yagut" panose="00000400000000000000" pitchFamily="2" charset="-78"/>
              </a:rPr>
              <a:t>فَمَن </a:t>
            </a:r>
            <a:r>
              <a:rPr lang="ar-SA" sz="4000" b="1" dirty="0">
                <a:cs typeface="2  Yagut" panose="00000400000000000000" pitchFamily="2" charset="-78"/>
              </a:rPr>
              <a:t>آمَنَ بِاللهِ وَ بِمُحَمَّدٍ رسول الله وَاتَّبَعَهُ وَ صَدَّقَهُ فَإنَّ مَعرِفَة الإمامِ مِنّا واجِبَة </a:t>
            </a:r>
            <a:r>
              <a:rPr lang="ar-SA" sz="4000" b="1" dirty="0" smtClean="0">
                <a:cs typeface="2  Yagut" panose="00000400000000000000" pitchFamily="2" charset="-78"/>
              </a:rPr>
              <a:t>علیه</a:t>
            </a:r>
            <a:r>
              <a:rPr lang="fa-IR" sz="4000" b="1" dirty="0" smtClean="0">
                <a:cs typeface="2  Yagut" panose="00000400000000000000" pitchFamily="2" charset="-78"/>
              </a:rPr>
              <a:t>...</a:t>
            </a:r>
          </a:p>
          <a:p>
            <a:pPr algn="ctr" rtl="1"/>
            <a:endParaRPr lang="fa-IR" sz="4000" b="1" dirty="0" smtClean="0">
              <a:cs typeface="2  Yagut" panose="00000400000000000000" pitchFamily="2" charset="-78"/>
            </a:endParaRPr>
          </a:p>
          <a:p>
            <a:pPr algn="ctr" rtl="1"/>
            <a:r>
              <a:rPr lang="en-US" sz="4000" b="1" dirty="0" smtClean="0">
                <a:cs typeface="2  Yagut" panose="00000400000000000000" pitchFamily="2" charset="-78"/>
              </a:rPr>
              <a:t> </a:t>
            </a:r>
            <a:r>
              <a:rPr lang="fa-IR" sz="4000" b="1" dirty="0" smtClean="0">
                <a:cs typeface="2  Yagut" panose="00000400000000000000" pitchFamily="2" charset="-78"/>
              </a:rPr>
              <a:t>             </a:t>
            </a:r>
            <a:r>
              <a:rPr lang="ar-SA" sz="4000" b="1" baseline="30000" dirty="0" smtClean="0">
                <a:cs typeface="2  Yagut" panose="00000400000000000000" pitchFamily="2" charset="-78"/>
              </a:rPr>
              <a:t>الکافی</a:t>
            </a:r>
            <a:r>
              <a:rPr lang="ar-SA" sz="4000" b="1" baseline="30000" dirty="0">
                <a:cs typeface="2  Yagut" panose="00000400000000000000" pitchFamily="2" charset="-78"/>
              </a:rPr>
              <a:t>/ ج 1 /ص 181/ح3.</a:t>
            </a:r>
            <a:r>
              <a:rPr lang="ar-SA" sz="4000" b="1" dirty="0">
                <a:cs typeface="2  Yagut" panose="00000400000000000000" pitchFamily="2" charset="-78"/>
              </a:rPr>
              <a:t>			</a:t>
            </a:r>
            <a:endParaRPr lang="fa-IR" sz="4000" b="1" dirty="0" smtClean="0">
              <a:cs typeface="2  Yagu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81" y="3684494"/>
            <a:ext cx="5404683" cy="3697942"/>
          </a:xfrm>
          <a:prstGeom prst="rect">
            <a:avLst/>
          </a:prstGeom>
        </p:spPr>
      </p:pic>
    </p:spTree>
    <p:extLst>
      <p:ext uri="{BB962C8B-B14F-4D97-AF65-F5344CB8AC3E}">
        <p14:creationId xmlns:p14="http://schemas.microsoft.com/office/powerpoint/2010/main" val="110677849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2247" y="268945"/>
            <a:ext cx="8807824" cy="5878532"/>
          </a:xfrm>
          <a:prstGeom prst="rect">
            <a:avLst/>
          </a:prstGeom>
          <a:noFill/>
        </p:spPr>
        <p:txBody>
          <a:bodyPr wrap="square" rtlCol="0">
            <a:spAutoFit/>
          </a:bodyPr>
          <a:lstStyle/>
          <a:p>
            <a:pPr algn="ctr" rtl="1"/>
            <a:r>
              <a:rPr lang="ar-SA" sz="3600" dirty="0">
                <a:cs typeface="2  Yagut" panose="00000400000000000000" pitchFamily="2" charset="-78"/>
              </a:rPr>
              <a:t> در روایتی دیگر آمده است که زرارة و محمد بن مسلم از امام باقر</a:t>
            </a:r>
            <a:r>
              <a:rPr lang="en-US" sz="3600" dirty="0">
                <a:cs typeface="2  Yagut" panose="00000400000000000000" pitchFamily="2" charset="-78"/>
                <a:sym typeface="AGA Arabesque" panose="05000000000000000000" pitchFamily="2" charset="2"/>
              </a:rPr>
              <a:t></a:t>
            </a:r>
            <a:r>
              <a:rPr lang="en-US" sz="3600" dirty="0">
                <a:cs typeface="2  Yagut" panose="00000400000000000000" pitchFamily="2" charset="-78"/>
              </a:rPr>
              <a:t> </a:t>
            </a:r>
            <a:r>
              <a:rPr lang="ar-SA" sz="3600" dirty="0" smtClean="0">
                <a:cs typeface="2  Yagut" panose="00000400000000000000" pitchFamily="2" charset="-78"/>
              </a:rPr>
              <a:t>درباره‌ آیه‌ شریفه‌: </a:t>
            </a:r>
            <a:endParaRPr lang="en-US" sz="3600" dirty="0">
              <a:cs typeface="2  Yagut" panose="00000400000000000000" pitchFamily="2" charset="-78"/>
            </a:endParaRPr>
          </a:p>
          <a:p>
            <a:pPr algn="ctr" rtl="1"/>
            <a:r>
              <a:rPr lang="en-US" sz="3600" b="1" dirty="0" smtClean="0">
                <a:cs typeface="2  Yagut" panose="00000400000000000000" pitchFamily="2" charset="-78"/>
              </a:rPr>
              <a:t> </a:t>
            </a:r>
            <a:r>
              <a:rPr lang="ar-SA" sz="3600" b="1" dirty="0">
                <a:cs typeface="2  Yagut" panose="00000400000000000000" pitchFamily="2" charset="-78"/>
              </a:rPr>
              <a:t>( يا أَيُّهَا الَّذِينَ آمَنُوا ادْخُلُوا فِي السِّلْمِ كَافَّة ...)</a:t>
            </a:r>
            <a:endParaRPr lang="en-US" sz="3600" dirty="0">
              <a:cs typeface="2  Yagut" panose="00000400000000000000" pitchFamily="2" charset="-78"/>
            </a:endParaRPr>
          </a:p>
          <a:p>
            <a:pPr algn="ctr" rtl="1"/>
            <a:r>
              <a:rPr lang="ar-SA" sz="3600" dirty="0">
                <a:cs typeface="2  Yagut" panose="00000400000000000000" pitchFamily="2" charset="-78"/>
              </a:rPr>
              <a:t>سؤال کردند، پس حضرت در بیان معنای آن فرمود</a:t>
            </a:r>
            <a:r>
              <a:rPr lang="ar-SA" sz="3600" dirty="0" smtClean="0">
                <a:cs typeface="2  Yagut" panose="00000400000000000000" pitchFamily="2" charset="-78"/>
              </a:rPr>
              <a:t>:</a:t>
            </a:r>
            <a:endParaRPr lang="fa-IR" sz="3600" dirty="0" smtClean="0">
              <a:cs typeface="2  Yagut" panose="00000400000000000000" pitchFamily="2" charset="-78"/>
            </a:endParaRPr>
          </a:p>
          <a:p>
            <a:pPr algn="ctr" rtl="1"/>
            <a:r>
              <a:rPr lang="ar-SA" sz="3600" b="1" dirty="0" smtClean="0">
                <a:cs typeface="2  Yagut" panose="00000400000000000000" pitchFamily="2" charset="-78"/>
              </a:rPr>
              <a:t> </a:t>
            </a:r>
            <a:endParaRPr lang="en-US" sz="3600" dirty="0">
              <a:cs typeface="2  Yagut" panose="00000400000000000000" pitchFamily="2" charset="-78"/>
            </a:endParaRPr>
          </a:p>
          <a:p>
            <a:pPr algn="ctr" rtl="1"/>
            <a:r>
              <a:rPr lang="ar-SA" sz="8000" b="1" dirty="0">
                <a:solidFill>
                  <a:srgbClr val="C00000"/>
                </a:solidFill>
                <a:cs typeface="2  Yagut" panose="00000400000000000000" pitchFamily="2" charset="-78"/>
              </a:rPr>
              <a:t>(أمِروِا بِمَعرِفَتِنا</a:t>
            </a:r>
            <a:r>
              <a:rPr lang="ar-SA" sz="8000" b="1" dirty="0" smtClean="0">
                <a:solidFill>
                  <a:srgbClr val="C00000"/>
                </a:solidFill>
                <a:cs typeface="2  Yagut" panose="00000400000000000000" pitchFamily="2" charset="-78"/>
              </a:rPr>
              <a:t>)</a:t>
            </a:r>
            <a:endParaRPr lang="fa-IR" sz="8000" b="1" dirty="0" smtClean="0">
              <a:solidFill>
                <a:srgbClr val="C00000"/>
              </a:solidFill>
              <a:cs typeface="2  Yagut" panose="00000400000000000000" pitchFamily="2" charset="-78"/>
            </a:endParaRPr>
          </a:p>
          <a:p>
            <a:pPr algn="ctr" rtl="1"/>
            <a:endParaRPr lang="fa-IR" sz="8000" b="1" dirty="0" smtClean="0">
              <a:solidFill>
                <a:srgbClr val="C00000"/>
              </a:solidFill>
              <a:cs typeface="2  Yagut" panose="00000400000000000000" pitchFamily="2" charset="-78"/>
            </a:endParaRPr>
          </a:p>
          <a:p>
            <a:pPr algn="ctr"/>
            <a:r>
              <a:rPr lang="fa-IR" sz="3600" dirty="0" smtClean="0">
                <a:cs typeface="2  Yagut" panose="00000400000000000000" pitchFamily="2" charset="-78"/>
              </a:rPr>
              <a:t>بحار،ج24،ص159</a:t>
            </a:r>
            <a:endParaRPr lang="en-US" sz="3600" dirty="0">
              <a:cs typeface="2  Yagut"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63" y="3208211"/>
            <a:ext cx="5959586" cy="4077612"/>
          </a:xfrm>
          <a:prstGeom prst="rect">
            <a:avLst/>
          </a:prstGeom>
        </p:spPr>
      </p:pic>
    </p:spTree>
    <p:extLst>
      <p:ext uri="{BB962C8B-B14F-4D97-AF65-F5344CB8AC3E}">
        <p14:creationId xmlns:p14="http://schemas.microsoft.com/office/powerpoint/2010/main" val="1723563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85246" y="255494"/>
            <a:ext cx="6521824" cy="1075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smtClean="0"/>
              <a:t>4. معرفت</a:t>
            </a:r>
            <a:r>
              <a:rPr lang="fa-IR" sz="4000" b="1" dirty="0"/>
              <a:t>، پیش نیاز وجوب محبّت </a:t>
            </a:r>
            <a:endParaRPr lang="en-US" sz="4000" dirty="0"/>
          </a:p>
        </p:txBody>
      </p:sp>
      <p:sp>
        <p:nvSpPr>
          <p:cNvPr id="3" name="TextBox 2"/>
          <p:cNvSpPr txBox="1"/>
          <p:nvPr/>
        </p:nvSpPr>
        <p:spPr>
          <a:xfrm>
            <a:off x="1143001" y="1761565"/>
            <a:ext cx="10475258" cy="5078313"/>
          </a:xfrm>
          <a:prstGeom prst="rect">
            <a:avLst/>
          </a:prstGeom>
          <a:noFill/>
        </p:spPr>
        <p:txBody>
          <a:bodyPr wrap="square" rtlCol="0">
            <a:spAutoFit/>
          </a:bodyPr>
          <a:lstStyle/>
          <a:p>
            <a:pPr algn="r" rtl="1"/>
            <a:r>
              <a:rPr lang="fa-IR" sz="3600" b="1" dirty="0">
                <a:cs typeface="2  Yagut" panose="00000400000000000000" pitchFamily="2" charset="-78"/>
              </a:rPr>
              <a:t>دلائل لزوم كسب مودّت و محبّت اهل </a:t>
            </a:r>
            <a:r>
              <a:rPr lang="fa-IR" sz="3600" b="1" dirty="0" smtClean="0">
                <a:cs typeface="2  Yagut" panose="00000400000000000000" pitchFamily="2" charset="-78"/>
              </a:rPr>
              <a:t>بیت</a:t>
            </a:r>
            <a:r>
              <a:rPr lang="fa-IR" sz="3600" dirty="0" smtClean="0">
                <a:cs typeface="2  Yagut" panose="00000400000000000000" pitchFamily="2" charset="-78"/>
              </a:rPr>
              <a:t>:</a:t>
            </a:r>
            <a:endParaRPr lang="en-US" sz="3600" dirty="0">
              <a:cs typeface="2  Yagut" panose="00000400000000000000" pitchFamily="2" charset="-78"/>
            </a:endParaRPr>
          </a:p>
          <a:p>
            <a:pPr algn="r" rtl="1"/>
            <a:r>
              <a:rPr lang="fa-IR" sz="3600" dirty="0" smtClean="0">
                <a:cs typeface="2  Yagut" panose="00000400000000000000" pitchFamily="2" charset="-78"/>
              </a:rPr>
              <a:t>      1</a:t>
            </a:r>
            <a:r>
              <a:rPr lang="fa-IR" sz="3600" dirty="0" smtClean="0">
                <a:solidFill>
                  <a:srgbClr val="C00000"/>
                </a:solidFill>
                <a:cs typeface="2  Yagut" panose="00000400000000000000" pitchFamily="2" charset="-78"/>
              </a:rPr>
              <a:t>. امتثال </a:t>
            </a:r>
            <a:r>
              <a:rPr lang="fa-IR" sz="3600" dirty="0">
                <a:solidFill>
                  <a:srgbClr val="C00000"/>
                </a:solidFill>
                <a:cs typeface="2  Yagut" panose="00000400000000000000" pitchFamily="2" charset="-78"/>
              </a:rPr>
              <a:t>فرمان الهي مبنی بر وجوب پرداخت اجر </a:t>
            </a:r>
            <a:r>
              <a:rPr lang="fa-IR" sz="3600" dirty="0" smtClean="0">
                <a:solidFill>
                  <a:srgbClr val="C00000"/>
                </a:solidFill>
                <a:cs typeface="2  Yagut" panose="00000400000000000000" pitchFamily="2" charset="-78"/>
              </a:rPr>
              <a:t>رسالت</a:t>
            </a:r>
          </a:p>
          <a:p>
            <a:pPr algn="ctr" rtl="1"/>
            <a:r>
              <a:rPr lang="fa-IR" sz="3600" dirty="0" smtClean="0">
                <a:cs typeface="2  Yagut" panose="00000400000000000000" pitchFamily="2" charset="-78"/>
              </a:rPr>
              <a:t> </a:t>
            </a:r>
            <a:r>
              <a:rPr lang="fa-IR" sz="3600" b="1" dirty="0" smtClean="0">
                <a:cs typeface="2  Yagut" panose="00000400000000000000" pitchFamily="2" charset="-78"/>
              </a:rPr>
              <a:t>(</a:t>
            </a:r>
            <a:r>
              <a:rPr lang="fa-IR" sz="3600" b="1" dirty="0">
                <a:cs typeface="2  Yagut" panose="00000400000000000000" pitchFamily="2" charset="-78"/>
              </a:rPr>
              <a:t>قُل لا أسئلُکُم عَلَیه أجراً إلّا المَوَدَّة فی القُربی)</a:t>
            </a:r>
            <a:endParaRPr lang="en-US" sz="3600" dirty="0">
              <a:cs typeface="2  Yagut" panose="00000400000000000000" pitchFamily="2" charset="-78"/>
            </a:endParaRPr>
          </a:p>
          <a:p>
            <a:pPr algn="ctr" rtl="1"/>
            <a:r>
              <a:rPr lang="fa-IR" sz="3600" dirty="0" smtClean="0">
                <a:cs typeface="2  Yagut" panose="00000400000000000000" pitchFamily="2" charset="-78"/>
              </a:rPr>
              <a:t>   2 .</a:t>
            </a:r>
            <a:r>
              <a:rPr lang="fa-IR" sz="3600" dirty="0" smtClean="0">
                <a:solidFill>
                  <a:srgbClr val="C00000"/>
                </a:solidFill>
                <a:cs typeface="2  Yagut" panose="00000400000000000000" pitchFamily="2" charset="-78"/>
              </a:rPr>
              <a:t> </a:t>
            </a:r>
            <a:r>
              <a:rPr lang="fa-IR" sz="3600" dirty="0">
                <a:solidFill>
                  <a:srgbClr val="C00000"/>
                </a:solidFill>
                <a:cs typeface="2  Yagut" panose="00000400000000000000" pitchFamily="2" charset="-78"/>
              </a:rPr>
              <a:t>تمّسك به مهمترین و مؤثرترین عامل تربیتی برای روح و </a:t>
            </a:r>
            <a:r>
              <a:rPr lang="fa-IR" sz="3600" dirty="0" smtClean="0">
                <a:solidFill>
                  <a:srgbClr val="C00000"/>
                </a:solidFill>
                <a:cs typeface="2  Yagut" panose="00000400000000000000" pitchFamily="2" charset="-78"/>
              </a:rPr>
              <a:t>    روان</a:t>
            </a:r>
            <a:r>
              <a:rPr lang="fa-IR" sz="3600" dirty="0">
                <a:solidFill>
                  <a:srgbClr val="C00000"/>
                </a:solidFill>
                <a:cs typeface="2  Yagut" panose="00000400000000000000" pitchFamily="2" charset="-78"/>
              </a:rPr>
              <a:t>، يعني محبّت اهل </a:t>
            </a:r>
            <a:r>
              <a:rPr lang="fa-IR" sz="3600" dirty="0" smtClean="0">
                <a:solidFill>
                  <a:srgbClr val="C00000"/>
                </a:solidFill>
                <a:cs typeface="2  Yagut" panose="00000400000000000000" pitchFamily="2" charset="-78"/>
              </a:rPr>
              <a:t>بیت</a:t>
            </a:r>
          </a:p>
          <a:p>
            <a:pPr algn="ctr" rtl="1"/>
            <a:r>
              <a:rPr lang="fa-IR" sz="3600" dirty="0" smtClean="0">
                <a:cs typeface="2  Yagut" panose="00000400000000000000" pitchFamily="2" charset="-78"/>
              </a:rPr>
              <a:t>   3. </a:t>
            </a:r>
            <a:r>
              <a:rPr lang="fa-IR" sz="3600" dirty="0">
                <a:solidFill>
                  <a:srgbClr val="C00000"/>
                </a:solidFill>
                <a:cs typeface="2  Yagut" panose="00000400000000000000" pitchFamily="2" charset="-78"/>
              </a:rPr>
              <a:t>محکم‌ترین و شیرین‌ترین عامل پیوند دهنده ما </a:t>
            </a:r>
            <a:r>
              <a:rPr lang="fa-IR" sz="3600" dirty="0" smtClean="0">
                <a:solidFill>
                  <a:srgbClr val="C00000"/>
                </a:solidFill>
                <a:cs typeface="2  Yagut" panose="00000400000000000000" pitchFamily="2" charset="-78"/>
              </a:rPr>
              <a:t>با</a:t>
            </a:r>
          </a:p>
          <a:p>
            <a:pPr algn="ctr" rtl="1"/>
            <a:r>
              <a:rPr lang="fa-IR" sz="3600" dirty="0" smtClean="0">
                <a:solidFill>
                  <a:srgbClr val="C00000"/>
                </a:solidFill>
                <a:cs typeface="2  Yagut" panose="00000400000000000000" pitchFamily="2" charset="-78"/>
              </a:rPr>
              <a:t> </a:t>
            </a:r>
            <a:r>
              <a:rPr lang="fa-IR" sz="3600" dirty="0">
                <a:solidFill>
                  <a:srgbClr val="C00000"/>
                </a:solidFill>
                <a:cs typeface="2  Yagut" panose="00000400000000000000" pitchFamily="2" charset="-78"/>
              </a:rPr>
              <a:t>اهل </a:t>
            </a:r>
            <a:r>
              <a:rPr lang="fa-IR" sz="3600" dirty="0" smtClean="0">
                <a:solidFill>
                  <a:srgbClr val="C00000"/>
                </a:solidFill>
                <a:cs typeface="2  Yagut" panose="00000400000000000000" pitchFamily="2" charset="-78"/>
              </a:rPr>
              <a:t>بیت و </a:t>
            </a:r>
            <a:r>
              <a:rPr lang="fa-IR" sz="3600" dirty="0">
                <a:solidFill>
                  <a:srgbClr val="C00000"/>
                </a:solidFill>
                <a:cs typeface="2  Yagut" panose="00000400000000000000" pitchFamily="2" charset="-78"/>
              </a:rPr>
              <a:t>امام زمان</a:t>
            </a:r>
            <a:r>
              <a:rPr lang="en-US" sz="3600" dirty="0" smtClean="0">
                <a:solidFill>
                  <a:srgbClr val="C00000"/>
                </a:solidFill>
                <a:cs typeface="2  Yagut" panose="00000400000000000000" pitchFamily="2" charset="-78"/>
                <a:sym typeface="AGA Arabesque" panose="05000000000000000000" pitchFamily="2" charset="2"/>
              </a:rPr>
              <a:t></a:t>
            </a:r>
            <a:r>
              <a:rPr lang="fa-IR" sz="3600" dirty="0" smtClean="0">
                <a:solidFill>
                  <a:srgbClr val="C00000"/>
                </a:solidFill>
                <a:cs typeface="2  Yagut" panose="00000400000000000000" pitchFamily="2" charset="-78"/>
                <a:sym typeface="AGA Arabesque" panose="05000000000000000000" pitchFamily="2" charset="2"/>
              </a:rPr>
              <a:t> </a:t>
            </a:r>
            <a:r>
              <a:rPr lang="en-US" sz="3600" dirty="0" smtClean="0">
                <a:solidFill>
                  <a:srgbClr val="C00000"/>
                </a:solidFill>
                <a:cs typeface="2  Yagut" panose="00000400000000000000" pitchFamily="2" charset="-78"/>
              </a:rPr>
              <a:t> </a:t>
            </a:r>
            <a:r>
              <a:rPr lang="fa-IR" sz="3600" dirty="0">
                <a:solidFill>
                  <a:srgbClr val="C00000"/>
                </a:solidFill>
                <a:cs typeface="2  Yagut" panose="00000400000000000000" pitchFamily="2" charset="-78"/>
              </a:rPr>
              <a:t>محبّت ایشان است.</a:t>
            </a:r>
            <a:endParaRPr lang="en-US" sz="3600" dirty="0">
              <a:solidFill>
                <a:srgbClr val="C00000"/>
              </a:solidFill>
              <a:cs typeface="2  Yagut" panose="00000400000000000000" pitchFamily="2" charset="-78"/>
            </a:endParaRPr>
          </a:p>
          <a:p>
            <a:pPr algn="r" rtl="1"/>
            <a:r>
              <a:rPr lang="ar-SA" sz="3600" b="1" dirty="0">
                <a:cs typeface="2  Yagut" panose="00000400000000000000" pitchFamily="2" charset="-78"/>
              </a:rPr>
              <a:t>				</a:t>
            </a:r>
            <a:endParaRPr lang="en-US" sz="3600" dirty="0">
              <a:cs typeface="2  Yagut" panose="00000400000000000000" pitchFamily="2" charset="-78"/>
            </a:endParaRPr>
          </a:p>
          <a:p>
            <a:pPr algn="r"/>
            <a:endParaRPr lang="en-US" sz="3600" dirty="0">
              <a:cs typeface="2  Yagu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58" y="4195482"/>
            <a:ext cx="4186173" cy="2864224"/>
          </a:xfrm>
          <a:prstGeom prst="rect">
            <a:avLst/>
          </a:prstGeom>
        </p:spPr>
      </p:pic>
    </p:spTree>
    <p:extLst>
      <p:ext uri="{BB962C8B-B14F-4D97-AF65-F5344CB8AC3E}">
        <p14:creationId xmlns:p14="http://schemas.microsoft.com/office/powerpoint/2010/main" val="378393337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heel(1)">
                                      <p:cBhvr>
                                        <p:cTn id="30" dur="2000"/>
                                        <p:tgtEl>
                                          <p:spTgt spid="3">
                                            <p:txEl>
                                              <p:pRg st="5" end="5"/>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12" y="779929"/>
            <a:ext cx="10797988" cy="5509200"/>
          </a:xfrm>
          <a:prstGeom prst="rect">
            <a:avLst/>
          </a:prstGeom>
          <a:noFill/>
        </p:spPr>
        <p:txBody>
          <a:bodyPr wrap="square" rtlCol="0">
            <a:spAutoFit/>
          </a:bodyPr>
          <a:lstStyle/>
          <a:p>
            <a:pPr algn="r" rtl="1"/>
            <a:r>
              <a:rPr lang="fa-IR" sz="3200" dirty="0">
                <a:solidFill>
                  <a:srgbClr val="002060"/>
                </a:solidFill>
                <a:cs typeface="2  Yekan" panose="00000400000000000000" pitchFamily="2" charset="-78"/>
              </a:rPr>
              <a:t>لازم به ذکر است ما علاوه بر دستور عمومی و همگانی برای کسب محبّت </a:t>
            </a:r>
            <a:r>
              <a:rPr lang="fa-IR" sz="3200" dirty="0" smtClean="0">
                <a:solidFill>
                  <a:srgbClr val="002060"/>
                </a:solidFill>
                <a:cs typeface="2  Yekan" panose="00000400000000000000" pitchFamily="2" charset="-78"/>
              </a:rPr>
              <a:t>همه‌ </a:t>
            </a:r>
            <a:r>
              <a:rPr lang="fa-IR" sz="3200" dirty="0">
                <a:solidFill>
                  <a:srgbClr val="002060"/>
                </a:solidFill>
                <a:cs typeface="2  Yekan" panose="00000400000000000000" pitchFamily="2" charset="-78"/>
              </a:rPr>
              <a:t>اهل </a:t>
            </a:r>
            <a:r>
              <a:rPr lang="fa-IR" sz="3200" dirty="0" smtClean="0">
                <a:solidFill>
                  <a:srgbClr val="002060"/>
                </a:solidFill>
                <a:cs typeface="2  Yekan" panose="00000400000000000000" pitchFamily="2" charset="-78"/>
              </a:rPr>
              <a:t>بیت که </a:t>
            </a:r>
            <a:r>
              <a:rPr lang="fa-IR" sz="3200" dirty="0">
                <a:solidFill>
                  <a:srgbClr val="002060"/>
                </a:solidFill>
                <a:cs typeface="2  Yekan" panose="00000400000000000000" pitchFamily="2" charset="-78"/>
              </a:rPr>
              <a:t>پشتوانه تبعیّت و تربیت پذیری ما از آن ذوات مقدّسه است، دستوری خصوصی نیز برای کسب محبّت امام زمان</a:t>
            </a:r>
            <a:r>
              <a:rPr lang="en-US" sz="3200" dirty="0">
                <a:solidFill>
                  <a:srgbClr val="002060"/>
                </a:solidFill>
                <a:cs typeface="2  Yekan" panose="00000400000000000000" pitchFamily="2" charset="-78"/>
                <a:sym typeface="AGA Arabesque" panose="05000000000000000000" pitchFamily="2" charset="2"/>
              </a:rPr>
              <a:t></a:t>
            </a:r>
            <a:r>
              <a:rPr lang="en-US" sz="3200" dirty="0">
                <a:solidFill>
                  <a:srgbClr val="002060"/>
                </a:solidFill>
                <a:cs typeface="2  Yekan" panose="00000400000000000000" pitchFamily="2" charset="-78"/>
              </a:rPr>
              <a:t> </a:t>
            </a:r>
            <a:r>
              <a:rPr lang="fa-IR" sz="3200" dirty="0">
                <a:solidFill>
                  <a:srgbClr val="002060"/>
                </a:solidFill>
                <a:cs typeface="2  Yekan" panose="00000400000000000000" pitchFamily="2" charset="-78"/>
              </a:rPr>
              <a:t>داریم. </a:t>
            </a:r>
            <a:endParaRPr lang="fa-IR" sz="3200" dirty="0" smtClean="0">
              <a:solidFill>
                <a:srgbClr val="002060"/>
              </a:solidFill>
              <a:cs typeface="2  Yekan" panose="00000400000000000000" pitchFamily="2" charset="-78"/>
            </a:endParaRPr>
          </a:p>
          <a:p>
            <a:pPr algn="r" rtl="1"/>
            <a:endParaRPr lang="en-US" sz="3200" dirty="0">
              <a:solidFill>
                <a:srgbClr val="002060"/>
              </a:solidFill>
              <a:cs typeface="2  Yekan" panose="00000400000000000000" pitchFamily="2" charset="-78"/>
            </a:endParaRPr>
          </a:p>
          <a:p>
            <a:pPr algn="r" rtl="1"/>
            <a:r>
              <a:rPr lang="fa-IR" sz="3200" dirty="0">
                <a:solidFill>
                  <a:srgbClr val="002060"/>
                </a:solidFill>
                <a:cs typeface="2  Yekan" panose="00000400000000000000" pitchFamily="2" charset="-78"/>
              </a:rPr>
              <a:t>آیة الله سید محمّد تقی موسوی اصفهانی در همین زمینه می‌فرمایند: </a:t>
            </a:r>
            <a:endParaRPr lang="en-US" sz="3200" dirty="0">
              <a:solidFill>
                <a:srgbClr val="002060"/>
              </a:solidFill>
              <a:cs typeface="2  Yekan" panose="00000400000000000000" pitchFamily="2" charset="-78"/>
            </a:endParaRPr>
          </a:p>
          <a:p>
            <a:pPr algn="ctr" rtl="1"/>
            <a:r>
              <a:rPr lang="fa-IR" sz="3200" dirty="0">
                <a:solidFill>
                  <a:srgbClr val="C00000"/>
                </a:solidFill>
                <a:cs typeface="2  Yekan" panose="00000400000000000000" pitchFamily="2" charset="-78"/>
              </a:rPr>
              <a:t>«محبّت و شناخت آن حضرت، از محبّت و معرفت امامان دیگر جدا نمی‌گردد، ولی عکس آن چنین نیست. (یعنی ممکن است کسی نسبت به امامان دیگر محبّت و معرفت داشته باشد، ولی نسبت به آن حضرت نداشته باشد).» </a:t>
            </a:r>
            <a:endParaRPr lang="en-US" sz="3200" dirty="0">
              <a:solidFill>
                <a:srgbClr val="C00000"/>
              </a:solidFill>
              <a:cs typeface="2  Yekan" panose="00000400000000000000" pitchFamily="2" charset="-78"/>
            </a:endParaRPr>
          </a:p>
          <a:p>
            <a:pPr algn="ctr" rtl="1"/>
            <a:r>
              <a:rPr lang="fa-IR" sz="3200" b="1" baseline="30000" dirty="0">
                <a:solidFill>
                  <a:srgbClr val="002060"/>
                </a:solidFill>
                <a:cs typeface="2  Yekan" panose="00000400000000000000" pitchFamily="2" charset="-78"/>
              </a:rPr>
              <a:t>2</a:t>
            </a:r>
            <a:r>
              <a:rPr lang="ar-SA" sz="3200" b="1" baseline="30000" dirty="0">
                <a:solidFill>
                  <a:srgbClr val="002060"/>
                </a:solidFill>
                <a:cs typeface="2  Yekan" panose="00000400000000000000" pitchFamily="2" charset="-78"/>
              </a:rPr>
              <a:t>. مکیال المکارم/ ج2/ ص 219</a:t>
            </a:r>
            <a:endParaRPr lang="en-US" sz="3200" dirty="0">
              <a:solidFill>
                <a:srgbClr val="002060"/>
              </a:solidFill>
              <a:cs typeface="2  Yekan" panose="00000400000000000000" pitchFamily="2" charset="-78"/>
            </a:endParaRPr>
          </a:p>
          <a:p>
            <a:pPr algn="r"/>
            <a:endParaRPr lang="en-US" sz="3200" dirty="0">
              <a:solidFill>
                <a:srgbClr val="002060"/>
              </a:solidFill>
              <a:cs typeface="2  Yeka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21" y="4684916"/>
            <a:ext cx="3687034" cy="2522708"/>
          </a:xfrm>
          <a:prstGeom prst="rect">
            <a:avLst/>
          </a:prstGeom>
        </p:spPr>
      </p:pic>
    </p:spTree>
    <p:extLst>
      <p:ext uri="{BB962C8B-B14F-4D97-AF65-F5344CB8AC3E}">
        <p14:creationId xmlns:p14="http://schemas.microsoft.com/office/powerpoint/2010/main" val="34263599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heel(1)">
                                      <p:cBhvr>
                                        <p:cTn id="10" dur="2000"/>
                                        <p:tgtEl>
                                          <p:spTgt spid="2">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heel(1)">
                                      <p:cBhvr>
                                        <p:cTn id="13" dur="2000"/>
                                        <p:tgtEl>
                                          <p:spTgt spid="2">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heel(1)">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1397</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2  Titr</vt:lpstr>
      <vt:lpstr>2  Yagut</vt:lpstr>
      <vt:lpstr>2  Yekan</vt:lpstr>
      <vt:lpstr>Adobe Arabic</vt:lpstr>
      <vt:lpstr>AGA Arabesque</vt:lpstr>
      <vt:lpstr>Arial</vt:lpstr>
      <vt:lpstr>Calibri</vt:lpstr>
      <vt:lpstr>Calibri Light</vt:lpstr>
      <vt:lpstr>V_Symbols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habib-pc</dc:creator>
  <cp:lastModifiedBy>habib-pc</cp:lastModifiedBy>
  <cp:revision>15</cp:revision>
  <dcterms:created xsi:type="dcterms:W3CDTF">2016-12-07T05:08:35Z</dcterms:created>
  <dcterms:modified xsi:type="dcterms:W3CDTF">2016-12-07T07:59:37Z</dcterms:modified>
</cp:coreProperties>
</file>